
<file path=[Content_Types].xml><?xml version="1.0" encoding="utf-8"?>
<Types xmlns="http://schemas.openxmlformats.org/package/2006/content-types">
  <Default Extension="avi" ContentType="video/x-msvideo"/>
  <Default Extension="bin" ContentType="application/vnd.openxmlformats-officedocument.oleObject"/>
  <Default Extension="emf" ContentType="image/x-emf"/>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7"/>
  </p:notesMasterIdLst>
  <p:sldIdLst>
    <p:sldId id="487" r:id="rId2"/>
    <p:sldId id="548" r:id="rId3"/>
    <p:sldId id="335" r:id="rId4"/>
    <p:sldId id="336" r:id="rId5"/>
    <p:sldId id="337" r:id="rId6"/>
    <p:sldId id="338" r:id="rId7"/>
    <p:sldId id="339" r:id="rId8"/>
    <p:sldId id="340" r:id="rId9"/>
    <p:sldId id="341" r:id="rId10"/>
    <p:sldId id="343" r:id="rId11"/>
    <p:sldId id="542" r:id="rId12"/>
    <p:sldId id="543" r:id="rId13"/>
    <p:sldId id="544" r:id="rId14"/>
    <p:sldId id="546" r:id="rId15"/>
    <p:sldId id="344" r:id="rId16"/>
    <p:sldId id="407" r:id="rId17"/>
    <p:sldId id="432" r:id="rId18"/>
    <p:sldId id="433" r:id="rId19"/>
    <p:sldId id="549" r:id="rId20"/>
    <p:sldId id="550" r:id="rId21"/>
    <p:sldId id="551" r:id="rId22"/>
    <p:sldId id="552" r:id="rId23"/>
    <p:sldId id="553" r:id="rId24"/>
    <p:sldId id="554" r:id="rId25"/>
    <p:sldId id="555" r:id="rId26"/>
    <p:sldId id="522" r:id="rId27"/>
    <p:sldId id="523" r:id="rId28"/>
    <p:sldId id="524" r:id="rId29"/>
    <p:sldId id="525" r:id="rId30"/>
    <p:sldId id="556" r:id="rId31"/>
    <p:sldId id="557" r:id="rId32"/>
    <p:sldId id="558" r:id="rId33"/>
    <p:sldId id="559" r:id="rId34"/>
    <p:sldId id="560" r:id="rId35"/>
    <p:sldId id="53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6327"/>
  </p:normalViewPr>
  <p:slideViewPr>
    <p:cSldViewPr snapToGrid="0">
      <p:cViewPr varScale="1">
        <p:scale>
          <a:sx n="128" d="100"/>
          <a:sy n="128"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81469F-B63F-CB4B-92D1-41E6D9C92E62}" type="datetimeFigureOut">
              <a:rPr lang="en-US" smtClean="0"/>
              <a:t>2/9/23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6EA195-4E6B-7940-ACCB-D41F30744997}" type="slidenum">
              <a:rPr lang="en-US" smtClean="0"/>
              <a:t>‹#›</a:t>
            </a:fld>
            <a:endParaRPr lang="en-US"/>
          </a:p>
        </p:txBody>
      </p:sp>
    </p:spTree>
    <p:extLst>
      <p:ext uri="{BB962C8B-B14F-4D97-AF65-F5344CB8AC3E}">
        <p14:creationId xmlns:p14="http://schemas.microsoft.com/office/powerpoint/2010/main" val="22121222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23A2F6-A1EE-CF47-987A-7DD0E5623F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084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2/8/23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4137206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2/8/23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1030294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2/8/23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1966355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2/8/23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2942027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2/8/23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2285978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2/8/23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1593526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2/8/23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779273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2/8/23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494876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2/8/23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16817619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2/8/23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42262727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2/8/23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743518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2/8/23</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10054338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 Id="rId5" Type="http://schemas.openxmlformats.org/officeDocument/2006/relationships/image" Target="../media/image28.emf"/><Relationship Id="rId4" Type="http://schemas.openxmlformats.org/officeDocument/2006/relationships/image" Target="../media/image27.emf"/></Relationships>
</file>

<file path=ppt/slides/_rels/slide11.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 Id="rId6" Type="http://schemas.openxmlformats.org/officeDocument/2006/relationships/image" Target="../media/image33.tiff"/><Relationship Id="rId5" Type="http://schemas.openxmlformats.org/officeDocument/2006/relationships/image" Target="../media/image32.tiff"/><Relationship Id="rId4" Type="http://schemas.openxmlformats.org/officeDocument/2006/relationships/image" Target="../media/image31.tiff"/></Relationships>
</file>

<file path=ppt/slides/_rels/slide12.xml.rels><?xml version="1.0" encoding="UTF-8" standalone="yes"?>
<Relationships xmlns="http://schemas.openxmlformats.org/package/2006/relationships"><Relationship Id="rId8" Type="http://schemas.openxmlformats.org/officeDocument/2006/relationships/image" Target="../media/image40.tiff"/><Relationship Id="rId3" Type="http://schemas.openxmlformats.org/officeDocument/2006/relationships/image" Target="../media/image35.tiff"/><Relationship Id="rId7" Type="http://schemas.openxmlformats.org/officeDocument/2006/relationships/image" Target="../media/image39.tiff"/><Relationship Id="rId2" Type="http://schemas.openxmlformats.org/officeDocument/2006/relationships/image" Target="../media/image34.tiff"/><Relationship Id="rId1" Type="http://schemas.openxmlformats.org/officeDocument/2006/relationships/slideLayout" Target="../slideLayouts/slideLayout2.xml"/><Relationship Id="rId6" Type="http://schemas.openxmlformats.org/officeDocument/2006/relationships/image" Target="../media/image38.tiff"/><Relationship Id="rId5" Type="http://schemas.openxmlformats.org/officeDocument/2006/relationships/image" Target="../media/image37.tiff"/><Relationship Id="rId4" Type="http://schemas.openxmlformats.org/officeDocument/2006/relationships/image" Target="../media/image36.tiff"/><Relationship Id="rId9"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3.tiff"/><Relationship Id="rId7" Type="http://schemas.openxmlformats.org/officeDocument/2006/relationships/image" Target="../media/image47.png"/><Relationship Id="rId2" Type="http://schemas.openxmlformats.org/officeDocument/2006/relationships/image" Target="../media/image42.tiff"/><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image" Target="../media/image55.wmf"/><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2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81.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wmf"/></Relationships>
</file>

<file path=ppt/slides/_rels/slide25.xml.rels><?xml version="1.0" encoding="UTF-8" standalone="yes"?>
<Relationships xmlns="http://schemas.openxmlformats.org/package/2006/relationships"><Relationship Id="rId3" Type="http://schemas.openxmlformats.org/officeDocument/2006/relationships/image" Target="../media/image83.tiff"/><Relationship Id="rId2" Type="http://schemas.openxmlformats.org/officeDocument/2006/relationships/image" Target="../media/image82.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media" Target="../media/media2.avi"/><Relationship Id="rId7" Type="http://schemas.openxmlformats.org/officeDocument/2006/relationships/image" Target="../media/image89.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88.png"/><Relationship Id="rId5" Type="http://schemas.openxmlformats.org/officeDocument/2006/relationships/slideLayout" Target="../slideLayouts/slideLayout2.xml"/><Relationship Id="rId4" Type="http://schemas.openxmlformats.org/officeDocument/2006/relationships/video" Target="../media/media2.avi"/></Relationships>
</file>

<file path=ppt/slides/_rels/slide2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3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3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97.png"/></Relationships>
</file>

<file path=ppt/slides/_rels/slide3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emf"/><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emf"/><Relationship Id="rId4" Type="http://schemas.openxmlformats.org/officeDocument/2006/relationships/image" Target="../media/image20.emf"/></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NE-533</a:t>
            </a:r>
          </a:p>
          <a:p>
            <a:r>
              <a:rPr lang="en-US" dirty="0"/>
              <a:t>Spring 2023</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2962351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106B2-F528-4D47-9E9E-60A56601B7F0}"/>
              </a:ext>
            </a:extLst>
          </p:cNvPr>
          <p:cNvSpPr>
            <a:spLocks noGrp="1"/>
          </p:cNvSpPr>
          <p:nvPr>
            <p:ph type="title"/>
          </p:nvPr>
        </p:nvSpPr>
        <p:spPr/>
        <p:txBody>
          <a:bodyPr/>
          <a:lstStyle/>
          <a:p>
            <a:r>
              <a:rPr lang="en-US" dirty="0"/>
              <a:t>Comparing with experiments…</a:t>
            </a:r>
          </a:p>
        </p:txBody>
      </p:sp>
      <p:sp>
        <p:nvSpPr>
          <p:cNvPr id="3" name="Content Placeholder 2">
            <a:extLst>
              <a:ext uri="{FF2B5EF4-FFF2-40B4-BE49-F238E27FC236}">
                <a16:creationId xmlns:a16="http://schemas.microsoft.com/office/drawing/2014/main" id="{3E85962A-82C2-7644-8F73-607B90690953}"/>
              </a:ext>
            </a:extLst>
          </p:cNvPr>
          <p:cNvSpPr>
            <a:spLocks noGrp="1"/>
          </p:cNvSpPr>
          <p:nvPr>
            <p:ph idx="1"/>
          </p:nvPr>
        </p:nvSpPr>
        <p:spPr>
          <a:xfrm>
            <a:off x="589591" y="1839292"/>
            <a:ext cx="10972800" cy="3965670"/>
          </a:xfrm>
        </p:spPr>
        <p:txBody>
          <a:bodyPr/>
          <a:lstStyle/>
          <a:p>
            <a:r>
              <a:rPr lang="en-US" sz="2000" dirty="0"/>
              <a:t>The model under-predicts the temperature in most cases, but not all</a:t>
            </a:r>
          </a:p>
          <a:p>
            <a:r>
              <a:rPr lang="en-US" sz="2000" dirty="0"/>
              <a:t>Thus, the model is neglecting some resistive effects from the microstructure</a:t>
            </a:r>
          </a:p>
          <a:p>
            <a:r>
              <a:rPr lang="en-US" sz="2000" dirty="0"/>
              <a:t>Generally performs as well, and in some cases better, than the burnup based model</a:t>
            </a:r>
          </a:p>
        </p:txBody>
      </p:sp>
      <p:sp>
        <p:nvSpPr>
          <p:cNvPr id="4" name="Slide Number Placeholder 3">
            <a:extLst>
              <a:ext uri="{FF2B5EF4-FFF2-40B4-BE49-F238E27FC236}">
                <a16:creationId xmlns:a16="http://schemas.microsoft.com/office/drawing/2014/main" id="{653548D2-247E-D949-94CD-E698B37739B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6" name="Group 5">
            <a:extLst>
              <a:ext uri="{FF2B5EF4-FFF2-40B4-BE49-F238E27FC236}">
                <a16:creationId xmlns:a16="http://schemas.microsoft.com/office/drawing/2014/main" id="{5DACC8F1-EDF3-D240-822E-3411E699BC85}"/>
              </a:ext>
            </a:extLst>
          </p:cNvPr>
          <p:cNvGrpSpPr/>
          <p:nvPr/>
        </p:nvGrpSpPr>
        <p:grpSpPr>
          <a:xfrm>
            <a:off x="525238" y="3241276"/>
            <a:ext cx="2711711" cy="3076883"/>
            <a:chOff x="67076" y="1542704"/>
            <a:chExt cx="2711711" cy="3076883"/>
          </a:xfrm>
        </p:grpSpPr>
        <p:sp>
          <p:nvSpPr>
            <p:cNvPr id="7" name="Rounded Rectangle 6">
              <a:extLst>
                <a:ext uri="{FF2B5EF4-FFF2-40B4-BE49-F238E27FC236}">
                  <a16:creationId xmlns:a16="http://schemas.microsoft.com/office/drawing/2014/main" id="{B3088DF9-3833-A948-ABA4-7033896806D7}"/>
                </a:ext>
              </a:extLst>
            </p:cNvPr>
            <p:cNvSpPr/>
            <p:nvPr/>
          </p:nvSpPr>
          <p:spPr bwMode="auto">
            <a:xfrm>
              <a:off x="67076" y="1542704"/>
              <a:ext cx="2711711"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4F81BD"/>
                  </a:solidFill>
                  <a:effectLst/>
                  <a:uLnTx/>
                  <a:uFillTx/>
                  <a:latin typeface="Calibri"/>
                  <a:ea typeface="+mn-ea"/>
                  <a:cs typeface="+mn-cs"/>
                </a:rPr>
                <a:t>RISO-3 AN3</a:t>
              </a:r>
            </a:p>
          </p:txBody>
        </p:sp>
        <p:pic>
          <p:nvPicPr>
            <p:cNvPr id="8" name="Picture 7" descr="RISO_AN3_Temp-eps-converted-to.pdf">
              <a:extLst>
                <a:ext uri="{FF2B5EF4-FFF2-40B4-BE49-F238E27FC236}">
                  <a16:creationId xmlns:a16="http://schemas.microsoft.com/office/drawing/2014/main" id="{D9B2EA4C-877A-1141-9405-0B7F631753E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1429" y="1926251"/>
              <a:ext cx="2574012" cy="2574012"/>
            </a:xfrm>
            <a:prstGeom prst="rect">
              <a:avLst/>
            </a:prstGeom>
          </p:spPr>
        </p:pic>
      </p:grpSp>
      <p:grpSp>
        <p:nvGrpSpPr>
          <p:cNvPr id="9" name="Group 8">
            <a:extLst>
              <a:ext uri="{FF2B5EF4-FFF2-40B4-BE49-F238E27FC236}">
                <a16:creationId xmlns:a16="http://schemas.microsoft.com/office/drawing/2014/main" id="{D9C4DE42-651B-F04C-9C49-2CFBF4CFCF6D}"/>
              </a:ext>
            </a:extLst>
          </p:cNvPr>
          <p:cNvGrpSpPr/>
          <p:nvPr/>
        </p:nvGrpSpPr>
        <p:grpSpPr>
          <a:xfrm>
            <a:off x="3384289" y="3235295"/>
            <a:ext cx="2711711" cy="3076883"/>
            <a:chOff x="2401591" y="1542704"/>
            <a:chExt cx="2711711" cy="3076883"/>
          </a:xfrm>
        </p:grpSpPr>
        <p:sp>
          <p:nvSpPr>
            <p:cNvPr id="10" name="Rounded Rectangle 9">
              <a:extLst>
                <a:ext uri="{FF2B5EF4-FFF2-40B4-BE49-F238E27FC236}">
                  <a16:creationId xmlns:a16="http://schemas.microsoft.com/office/drawing/2014/main" id="{C899EC02-FD6A-9940-B959-AB9047BF10E9}"/>
                </a:ext>
              </a:extLst>
            </p:cNvPr>
            <p:cNvSpPr/>
            <p:nvPr/>
          </p:nvSpPr>
          <p:spPr bwMode="auto">
            <a:xfrm>
              <a:off x="2401591" y="1542704"/>
              <a:ext cx="2711711"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4F81BD"/>
                  </a:solidFill>
                  <a:effectLst/>
                  <a:uLnTx/>
                  <a:uFillTx/>
                  <a:latin typeface="Calibri"/>
                  <a:ea typeface="+mn-ea"/>
                  <a:cs typeface="+mn-cs"/>
                </a:rPr>
                <a:t>RISO-3 AN4</a:t>
              </a:r>
            </a:p>
          </p:txBody>
        </p:sp>
        <p:pic>
          <p:nvPicPr>
            <p:cNvPr id="11" name="Picture 10" descr="RISO_AN4_Temp-eps-converted-to.pdf">
              <a:extLst>
                <a:ext uri="{FF2B5EF4-FFF2-40B4-BE49-F238E27FC236}">
                  <a16:creationId xmlns:a16="http://schemas.microsoft.com/office/drawing/2014/main" id="{E1258C7C-9AE7-D245-A7FF-F41FB06B9F1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79622" y="1926251"/>
              <a:ext cx="2574012" cy="2574012"/>
            </a:xfrm>
            <a:prstGeom prst="rect">
              <a:avLst/>
            </a:prstGeom>
          </p:spPr>
        </p:pic>
      </p:grpSp>
      <p:grpSp>
        <p:nvGrpSpPr>
          <p:cNvPr id="12" name="Group 11">
            <a:extLst>
              <a:ext uri="{FF2B5EF4-FFF2-40B4-BE49-F238E27FC236}">
                <a16:creationId xmlns:a16="http://schemas.microsoft.com/office/drawing/2014/main" id="{50FA91CB-A4E2-B24C-BCC0-182E036D0012}"/>
              </a:ext>
            </a:extLst>
          </p:cNvPr>
          <p:cNvGrpSpPr/>
          <p:nvPr/>
        </p:nvGrpSpPr>
        <p:grpSpPr>
          <a:xfrm>
            <a:off x="6243340" y="3235295"/>
            <a:ext cx="2698502" cy="3076883"/>
            <a:chOff x="2977377" y="1542704"/>
            <a:chExt cx="2698502" cy="3076883"/>
          </a:xfrm>
        </p:grpSpPr>
        <p:sp>
          <p:nvSpPr>
            <p:cNvPr id="13" name="Rounded Rectangle 12">
              <a:extLst>
                <a:ext uri="{FF2B5EF4-FFF2-40B4-BE49-F238E27FC236}">
                  <a16:creationId xmlns:a16="http://schemas.microsoft.com/office/drawing/2014/main" id="{180E1ADC-53C7-9B4E-88A6-C509572C5EE7}"/>
                </a:ext>
              </a:extLst>
            </p:cNvPr>
            <p:cNvSpPr/>
            <p:nvPr/>
          </p:nvSpPr>
          <p:spPr bwMode="auto">
            <a:xfrm>
              <a:off x="2977377" y="1542704"/>
              <a:ext cx="2698502"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4F81BD"/>
                  </a:solidFill>
                  <a:effectLst/>
                  <a:uLnTx/>
                  <a:uFillTx/>
                  <a:latin typeface="Calibri"/>
                  <a:ea typeface="+mn-ea"/>
                  <a:cs typeface="+mn-cs"/>
                </a:rPr>
                <a:t>RISO II-3</a:t>
              </a:r>
            </a:p>
          </p:txBody>
        </p:sp>
        <p:pic>
          <p:nvPicPr>
            <p:cNvPr id="14" name="Picture 13" descr="RISO_II3_Temp-eps-converted-to.pdf">
              <a:extLst>
                <a:ext uri="{FF2B5EF4-FFF2-40B4-BE49-F238E27FC236}">
                  <a16:creationId xmlns:a16="http://schemas.microsoft.com/office/drawing/2014/main" id="{2207F328-95F7-E74C-B115-20C9B5C0F41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041535" y="1926251"/>
              <a:ext cx="2583200" cy="2583200"/>
            </a:xfrm>
            <a:prstGeom prst="rect">
              <a:avLst/>
            </a:prstGeom>
          </p:spPr>
        </p:pic>
      </p:grpSp>
      <p:grpSp>
        <p:nvGrpSpPr>
          <p:cNvPr id="15" name="Group 14">
            <a:extLst>
              <a:ext uri="{FF2B5EF4-FFF2-40B4-BE49-F238E27FC236}">
                <a16:creationId xmlns:a16="http://schemas.microsoft.com/office/drawing/2014/main" id="{06093D8A-B740-DB4D-8A50-B907FF860BBF}"/>
              </a:ext>
            </a:extLst>
          </p:cNvPr>
          <p:cNvGrpSpPr/>
          <p:nvPr/>
        </p:nvGrpSpPr>
        <p:grpSpPr>
          <a:xfrm>
            <a:off x="9090325" y="3235294"/>
            <a:ext cx="2698502" cy="3076883"/>
            <a:chOff x="5875500" y="1542704"/>
            <a:chExt cx="2698502" cy="3076883"/>
          </a:xfrm>
        </p:grpSpPr>
        <p:sp>
          <p:nvSpPr>
            <p:cNvPr id="16" name="Rounded Rectangle 15">
              <a:extLst>
                <a:ext uri="{FF2B5EF4-FFF2-40B4-BE49-F238E27FC236}">
                  <a16:creationId xmlns:a16="http://schemas.microsoft.com/office/drawing/2014/main" id="{32C266D0-5EE3-7244-9558-E07DD94A7CC1}"/>
                </a:ext>
              </a:extLst>
            </p:cNvPr>
            <p:cNvSpPr/>
            <p:nvPr/>
          </p:nvSpPr>
          <p:spPr bwMode="auto">
            <a:xfrm>
              <a:off x="5875500" y="1542704"/>
              <a:ext cx="2698502"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4F81BD"/>
                  </a:solidFill>
                  <a:effectLst/>
                  <a:uLnTx/>
                  <a:uFillTx/>
                  <a:latin typeface="Calibri"/>
                  <a:ea typeface="+mn-ea"/>
                  <a:cs typeface="+mn-cs"/>
                </a:rPr>
                <a:t>US PWR TSQ0002</a:t>
              </a:r>
            </a:p>
          </p:txBody>
        </p:sp>
        <p:pic>
          <p:nvPicPr>
            <p:cNvPr id="17" name="Picture 16" descr="US_PWR_TSQ002_Temp-eps-converted-to.pdf">
              <a:extLst>
                <a:ext uri="{FF2B5EF4-FFF2-40B4-BE49-F238E27FC236}">
                  <a16:creationId xmlns:a16="http://schemas.microsoft.com/office/drawing/2014/main" id="{97C54E7D-BDE4-FF41-BE43-F43AD1FF45B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941652" y="1926251"/>
              <a:ext cx="2580162" cy="2580162"/>
            </a:xfrm>
            <a:prstGeom prst="rect">
              <a:avLst/>
            </a:prstGeom>
          </p:spPr>
        </p:pic>
      </p:grpSp>
    </p:spTree>
    <p:extLst>
      <p:ext uri="{BB962C8B-B14F-4D97-AF65-F5344CB8AC3E}">
        <p14:creationId xmlns:p14="http://schemas.microsoft.com/office/powerpoint/2010/main" val="2683257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BCEED-7571-1B45-BDAA-06C8A774DD20}"/>
              </a:ext>
            </a:extLst>
          </p:cNvPr>
          <p:cNvSpPr>
            <a:spLocks noGrp="1"/>
          </p:cNvSpPr>
          <p:nvPr>
            <p:ph type="title"/>
          </p:nvPr>
        </p:nvSpPr>
        <p:spPr/>
        <p:txBody>
          <a:bodyPr/>
          <a:lstStyle/>
          <a:p>
            <a:r>
              <a:rPr lang="en-US" dirty="0"/>
              <a:t>UZr Fuel Performance Modeling</a:t>
            </a:r>
          </a:p>
        </p:txBody>
      </p:sp>
      <p:sp>
        <p:nvSpPr>
          <p:cNvPr id="3" name="Content Placeholder 2">
            <a:extLst>
              <a:ext uri="{FF2B5EF4-FFF2-40B4-BE49-F238E27FC236}">
                <a16:creationId xmlns:a16="http://schemas.microsoft.com/office/drawing/2014/main" id="{384620B3-D1CB-9E43-98AF-6E37171ADF46}"/>
              </a:ext>
            </a:extLst>
          </p:cNvPr>
          <p:cNvSpPr>
            <a:spLocks noGrp="1"/>
          </p:cNvSpPr>
          <p:nvPr>
            <p:ph idx="1"/>
          </p:nvPr>
        </p:nvSpPr>
        <p:spPr>
          <a:xfrm>
            <a:off x="609600" y="2014149"/>
            <a:ext cx="5666508" cy="1767761"/>
          </a:xfrm>
        </p:spPr>
        <p:txBody>
          <a:bodyPr/>
          <a:lstStyle/>
          <a:p>
            <a:r>
              <a:rPr lang="en-US" sz="2000" dirty="0"/>
              <a:t>Development of a quantitative phase-field model of macroscale constituent redistribution in the U-Zr system, where model parameters were optimized, and the model validated against an independent data set</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DC288DC7-EEF1-AE41-8920-944CBEC5A30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1D1D10F4-DD60-4F43-A0DC-FA6B373761DF}"/>
              </a:ext>
            </a:extLst>
          </p:cNvPr>
          <p:cNvSpPr/>
          <p:nvPr/>
        </p:nvSpPr>
        <p:spPr>
          <a:xfrm rot="10800000" flipV="1">
            <a:off x="6276108" y="2014149"/>
            <a:ext cx="5631873" cy="1015663"/>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Calculation of surface tension based on molecular dynamics, which is used in the BISON gaseous metallic fuel swelling model </a:t>
            </a:r>
          </a:p>
        </p:txBody>
      </p:sp>
      <p:pic>
        <p:nvPicPr>
          <p:cNvPr id="7" name="Picture 6">
            <a:extLst>
              <a:ext uri="{FF2B5EF4-FFF2-40B4-BE49-F238E27FC236}">
                <a16:creationId xmlns:a16="http://schemas.microsoft.com/office/drawing/2014/main" id="{662D6043-7D59-1640-AF9E-16F419130659}"/>
              </a:ext>
            </a:extLst>
          </p:cNvPr>
          <p:cNvPicPr>
            <a:picLocks noChangeAspect="1"/>
          </p:cNvPicPr>
          <p:nvPr/>
        </p:nvPicPr>
        <p:blipFill>
          <a:blip r:embed="rId2"/>
          <a:stretch>
            <a:fillRect/>
          </a:stretch>
        </p:blipFill>
        <p:spPr>
          <a:xfrm>
            <a:off x="122569" y="4321176"/>
            <a:ext cx="2749084" cy="2035175"/>
          </a:xfrm>
          <a:prstGeom prst="rect">
            <a:avLst/>
          </a:prstGeom>
        </p:spPr>
      </p:pic>
      <p:pic>
        <p:nvPicPr>
          <p:cNvPr id="8" name="Picture 7">
            <a:extLst>
              <a:ext uri="{FF2B5EF4-FFF2-40B4-BE49-F238E27FC236}">
                <a16:creationId xmlns:a16="http://schemas.microsoft.com/office/drawing/2014/main" id="{2999825F-C6C2-AC46-9A4A-8A5029425952}"/>
              </a:ext>
            </a:extLst>
          </p:cNvPr>
          <p:cNvPicPr>
            <a:picLocks noChangeAspect="1"/>
          </p:cNvPicPr>
          <p:nvPr/>
        </p:nvPicPr>
        <p:blipFill>
          <a:blip r:embed="rId3"/>
          <a:stretch>
            <a:fillRect/>
          </a:stretch>
        </p:blipFill>
        <p:spPr>
          <a:xfrm>
            <a:off x="2871653" y="3692719"/>
            <a:ext cx="3813799" cy="3165281"/>
          </a:xfrm>
          <a:prstGeom prst="rect">
            <a:avLst/>
          </a:prstGeom>
        </p:spPr>
      </p:pic>
      <p:pic>
        <p:nvPicPr>
          <p:cNvPr id="9" name="Picture 8">
            <a:extLst>
              <a:ext uri="{FF2B5EF4-FFF2-40B4-BE49-F238E27FC236}">
                <a16:creationId xmlns:a16="http://schemas.microsoft.com/office/drawing/2014/main" id="{4745BB48-CAA4-704D-8A39-D19F3772F673}"/>
              </a:ext>
            </a:extLst>
          </p:cNvPr>
          <p:cNvPicPr>
            <a:picLocks noChangeAspect="1"/>
          </p:cNvPicPr>
          <p:nvPr/>
        </p:nvPicPr>
        <p:blipFill>
          <a:blip r:embed="rId4"/>
          <a:stretch>
            <a:fillRect/>
          </a:stretch>
        </p:blipFill>
        <p:spPr>
          <a:xfrm>
            <a:off x="9684329" y="3029813"/>
            <a:ext cx="1589808" cy="1599034"/>
          </a:xfrm>
          <a:prstGeom prst="rect">
            <a:avLst/>
          </a:prstGeom>
        </p:spPr>
      </p:pic>
      <p:pic>
        <p:nvPicPr>
          <p:cNvPr id="10" name="Picture 9">
            <a:extLst>
              <a:ext uri="{FF2B5EF4-FFF2-40B4-BE49-F238E27FC236}">
                <a16:creationId xmlns:a16="http://schemas.microsoft.com/office/drawing/2014/main" id="{6B8A02BD-0337-4449-9093-E65BEFC003E2}"/>
              </a:ext>
            </a:extLst>
          </p:cNvPr>
          <p:cNvPicPr>
            <a:picLocks noChangeAspect="1"/>
          </p:cNvPicPr>
          <p:nvPr/>
        </p:nvPicPr>
        <p:blipFill>
          <a:blip r:embed="rId5"/>
          <a:stretch>
            <a:fillRect/>
          </a:stretch>
        </p:blipFill>
        <p:spPr>
          <a:xfrm>
            <a:off x="7509038" y="3075461"/>
            <a:ext cx="1861659" cy="1652403"/>
          </a:xfrm>
          <a:prstGeom prst="rect">
            <a:avLst/>
          </a:prstGeom>
        </p:spPr>
      </p:pic>
      <p:pic>
        <p:nvPicPr>
          <p:cNvPr id="11" name="Picture 10">
            <a:extLst>
              <a:ext uri="{FF2B5EF4-FFF2-40B4-BE49-F238E27FC236}">
                <a16:creationId xmlns:a16="http://schemas.microsoft.com/office/drawing/2014/main" id="{ECA07231-AA83-1E47-BF93-5AFECAB2D4A2}"/>
              </a:ext>
            </a:extLst>
          </p:cNvPr>
          <p:cNvPicPr>
            <a:picLocks noChangeAspect="1"/>
          </p:cNvPicPr>
          <p:nvPr/>
        </p:nvPicPr>
        <p:blipFill>
          <a:blip r:embed="rId6"/>
          <a:stretch>
            <a:fillRect/>
          </a:stretch>
        </p:blipFill>
        <p:spPr>
          <a:xfrm>
            <a:off x="7971727" y="4773513"/>
            <a:ext cx="2737888" cy="2097106"/>
          </a:xfrm>
          <a:prstGeom prst="rect">
            <a:avLst/>
          </a:prstGeom>
        </p:spPr>
      </p:pic>
    </p:spTree>
    <p:extLst>
      <p:ext uri="{BB962C8B-B14F-4D97-AF65-F5344CB8AC3E}">
        <p14:creationId xmlns:p14="http://schemas.microsoft.com/office/powerpoint/2010/main" val="3739638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93BAA-7162-D74C-9F60-EB1D1EEC9800}"/>
              </a:ext>
            </a:extLst>
          </p:cNvPr>
          <p:cNvSpPr>
            <a:spLocks noGrp="1"/>
          </p:cNvSpPr>
          <p:nvPr>
            <p:ph type="title"/>
          </p:nvPr>
        </p:nvSpPr>
        <p:spPr/>
        <p:txBody>
          <a:bodyPr/>
          <a:lstStyle/>
          <a:p>
            <a:r>
              <a:rPr lang="en-US" dirty="0"/>
              <a:t>U3Si2 Fuel Performance Modeling</a:t>
            </a:r>
          </a:p>
        </p:txBody>
      </p:sp>
      <p:sp>
        <p:nvSpPr>
          <p:cNvPr id="3" name="Content Placeholder 2">
            <a:extLst>
              <a:ext uri="{FF2B5EF4-FFF2-40B4-BE49-F238E27FC236}">
                <a16:creationId xmlns:a16="http://schemas.microsoft.com/office/drawing/2014/main" id="{7534AB9B-E2BB-0248-A45B-FD450A3148AB}"/>
              </a:ext>
            </a:extLst>
          </p:cNvPr>
          <p:cNvSpPr>
            <a:spLocks noGrp="1"/>
          </p:cNvSpPr>
          <p:nvPr>
            <p:ph idx="1"/>
          </p:nvPr>
        </p:nvSpPr>
        <p:spPr>
          <a:xfrm>
            <a:off x="609599" y="2160495"/>
            <a:ext cx="11059391" cy="811305"/>
          </a:xfrm>
        </p:spPr>
        <p:txBody>
          <a:bodyPr/>
          <a:lstStyle/>
          <a:p>
            <a:r>
              <a:rPr lang="en-US" dirty="0"/>
              <a:t>Point Defect Diffusion, Fission gas swelling, thermal and irradiation creep</a:t>
            </a:r>
          </a:p>
        </p:txBody>
      </p:sp>
      <p:sp>
        <p:nvSpPr>
          <p:cNvPr id="4" name="Slide Number Placeholder 3">
            <a:extLst>
              <a:ext uri="{FF2B5EF4-FFF2-40B4-BE49-F238E27FC236}">
                <a16:creationId xmlns:a16="http://schemas.microsoft.com/office/drawing/2014/main" id="{ED1FE7D0-4C49-D347-9578-514DBF931B7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CD5980A5-96C4-C04A-9066-55A7DA583077}"/>
              </a:ext>
            </a:extLst>
          </p:cNvPr>
          <p:cNvPicPr>
            <a:picLocks noChangeAspect="1"/>
          </p:cNvPicPr>
          <p:nvPr/>
        </p:nvPicPr>
        <p:blipFill>
          <a:blip r:embed="rId2"/>
          <a:stretch>
            <a:fillRect/>
          </a:stretch>
        </p:blipFill>
        <p:spPr>
          <a:xfrm>
            <a:off x="231739" y="2971800"/>
            <a:ext cx="2345730" cy="1239952"/>
          </a:xfrm>
          <a:prstGeom prst="rect">
            <a:avLst/>
          </a:prstGeom>
        </p:spPr>
      </p:pic>
      <p:pic>
        <p:nvPicPr>
          <p:cNvPr id="7" name="Picture 6">
            <a:extLst>
              <a:ext uri="{FF2B5EF4-FFF2-40B4-BE49-F238E27FC236}">
                <a16:creationId xmlns:a16="http://schemas.microsoft.com/office/drawing/2014/main" id="{244D931C-A14B-3547-A973-792C231ED5D0}"/>
              </a:ext>
            </a:extLst>
          </p:cNvPr>
          <p:cNvPicPr>
            <a:picLocks noChangeAspect="1"/>
          </p:cNvPicPr>
          <p:nvPr/>
        </p:nvPicPr>
        <p:blipFill>
          <a:blip r:embed="rId3"/>
          <a:stretch>
            <a:fillRect/>
          </a:stretch>
        </p:blipFill>
        <p:spPr>
          <a:xfrm>
            <a:off x="5418701" y="2568431"/>
            <a:ext cx="2912919" cy="2184690"/>
          </a:xfrm>
          <a:prstGeom prst="rect">
            <a:avLst/>
          </a:prstGeom>
        </p:spPr>
      </p:pic>
      <p:pic>
        <p:nvPicPr>
          <p:cNvPr id="8" name="Picture 7">
            <a:extLst>
              <a:ext uri="{FF2B5EF4-FFF2-40B4-BE49-F238E27FC236}">
                <a16:creationId xmlns:a16="http://schemas.microsoft.com/office/drawing/2014/main" id="{6AEAB12E-FB53-EC4B-B85A-D5A2C0609207}"/>
              </a:ext>
            </a:extLst>
          </p:cNvPr>
          <p:cNvPicPr>
            <a:picLocks noChangeAspect="1"/>
          </p:cNvPicPr>
          <p:nvPr/>
        </p:nvPicPr>
        <p:blipFill>
          <a:blip r:embed="rId4"/>
          <a:stretch>
            <a:fillRect/>
          </a:stretch>
        </p:blipFill>
        <p:spPr>
          <a:xfrm>
            <a:off x="8331621" y="2590777"/>
            <a:ext cx="2921733" cy="2139998"/>
          </a:xfrm>
          <a:prstGeom prst="rect">
            <a:avLst/>
          </a:prstGeom>
        </p:spPr>
      </p:pic>
      <p:pic>
        <p:nvPicPr>
          <p:cNvPr id="9" name="Picture 8">
            <a:extLst>
              <a:ext uri="{FF2B5EF4-FFF2-40B4-BE49-F238E27FC236}">
                <a16:creationId xmlns:a16="http://schemas.microsoft.com/office/drawing/2014/main" id="{70E31060-A2C4-FC4C-9E52-E95809F35B65}"/>
              </a:ext>
            </a:extLst>
          </p:cNvPr>
          <p:cNvPicPr>
            <a:picLocks noChangeAspect="1"/>
          </p:cNvPicPr>
          <p:nvPr/>
        </p:nvPicPr>
        <p:blipFill>
          <a:blip r:embed="rId5"/>
          <a:stretch>
            <a:fillRect/>
          </a:stretch>
        </p:blipFill>
        <p:spPr>
          <a:xfrm>
            <a:off x="5337464" y="4695248"/>
            <a:ext cx="2912918" cy="2133542"/>
          </a:xfrm>
          <a:prstGeom prst="rect">
            <a:avLst/>
          </a:prstGeom>
        </p:spPr>
      </p:pic>
      <p:pic>
        <p:nvPicPr>
          <p:cNvPr id="10" name="Picture 9">
            <a:extLst>
              <a:ext uri="{FF2B5EF4-FFF2-40B4-BE49-F238E27FC236}">
                <a16:creationId xmlns:a16="http://schemas.microsoft.com/office/drawing/2014/main" id="{278C5AEC-A9DD-A249-BECA-2B68BF6A6634}"/>
              </a:ext>
            </a:extLst>
          </p:cNvPr>
          <p:cNvPicPr>
            <a:picLocks noChangeAspect="1"/>
          </p:cNvPicPr>
          <p:nvPr/>
        </p:nvPicPr>
        <p:blipFill>
          <a:blip r:embed="rId6"/>
          <a:stretch>
            <a:fillRect/>
          </a:stretch>
        </p:blipFill>
        <p:spPr>
          <a:xfrm>
            <a:off x="8557648" y="4690319"/>
            <a:ext cx="2695706" cy="2167681"/>
          </a:xfrm>
          <a:prstGeom prst="rect">
            <a:avLst/>
          </a:prstGeom>
        </p:spPr>
      </p:pic>
      <p:pic>
        <p:nvPicPr>
          <p:cNvPr id="11" name="Picture 10">
            <a:extLst>
              <a:ext uri="{FF2B5EF4-FFF2-40B4-BE49-F238E27FC236}">
                <a16:creationId xmlns:a16="http://schemas.microsoft.com/office/drawing/2014/main" id="{B7CB2BC2-69D4-8747-8730-6F92B9887FAC}"/>
              </a:ext>
            </a:extLst>
          </p:cNvPr>
          <p:cNvPicPr>
            <a:picLocks noChangeAspect="1"/>
          </p:cNvPicPr>
          <p:nvPr/>
        </p:nvPicPr>
        <p:blipFill rotWithShape="1">
          <a:blip r:embed="rId7"/>
          <a:srcRect l="1960" t="-2871" r="76137" b="2871"/>
          <a:stretch/>
        </p:blipFill>
        <p:spPr>
          <a:xfrm>
            <a:off x="2707694" y="3247638"/>
            <a:ext cx="2418308" cy="2270651"/>
          </a:xfrm>
          <a:prstGeom prst="rect">
            <a:avLst/>
          </a:prstGeom>
        </p:spPr>
      </p:pic>
      <p:pic>
        <p:nvPicPr>
          <p:cNvPr id="12" name="Picture 11">
            <a:extLst>
              <a:ext uri="{FF2B5EF4-FFF2-40B4-BE49-F238E27FC236}">
                <a16:creationId xmlns:a16="http://schemas.microsoft.com/office/drawing/2014/main" id="{F603AAA3-C9F4-CB42-A2CF-D92160A71792}"/>
              </a:ext>
            </a:extLst>
          </p:cNvPr>
          <p:cNvPicPr>
            <a:picLocks noChangeAspect="1"/>
          </p:cNvPicPr>
          <p:nvPr/>
        </p:nvPicPr>
        <p:blipFill>
          <a:blip r:embed="rId8"/>
          <a:stretch>
            <a:fillRect/>
          </a:stretch>
        </p:blipFill>
        <p:spPr>
          <a:xfrm>
            <a:off x="301281" y="4238305"/>
            <a:ext cx="2414615" cy="1953491"/>
          </a:xfrm>
          <a:prstGeom prst="rect">
            <a:avLst/>
          </a:prstGeom>
        </p:spPr>
      </p:pic>
      <p:pic>
        <p:nvPicPr>
          <p:cNvPr id="13" name="Picture 12">
            <a:extLst>
              <a:ext uri="{FF2B5EF4-FFF2-40B4-BE49-F238E27FC236}">
                <a16:creationId xmlns:a16="http://schemas.microsoft.com/office/drawing/2014/main" id="{E2ECD0EB-9523-A847-9D07-3DD35FEBCA6E}"/>
              </a:ext>
            </a:extLst>
          </p:cNvPr>
          <p:cNvPicPr>
            <a:picLocks noChangeAspect="1"/>
          </p:cNvPicPr>
          <p:nvPr/>
        </p:nvPicPr>
        <p:blipFill>
          <a:blip r:embed="rId9"/>
          <a:stretch>
            <a:fillRect/>
          </a:stretch>
        </p:blipFill>
        <p:spPr>
          <a:xfrm>
            <a:off x="528499" y="6151542"/>
            <a:ext cx="4513223" cy="677248"/>
          </a:xfrm>
          <a:prstGeom prst="rect">
            <a:avLst/>
          </a:prstGeom>
        </p:spPr>
      </p:pic>
    </p:spTree>
    <p:extLst>
      <p:ext uri="{BB962C8B-B14F-4D97-AF65-F5344CB8AC3E}">
        <p14:creationId xmlns:p14="http://schemas.microsoft.com/office/powerpoint/2010/main" val="2408898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0ABA0-282C-4646-89D9-127B16E82486}"/>
              </a:ext>
            </a:extLst>
          </p:cNvPr>
          <p:cNvSpPr>
            <a:spLocks noGrp="1"/>
          </p:cNvSpPr>
          <p:nvPr>
            <p:ph type="title"/>
          </p:nvPr>
        </p:nvSpPr>
        <p:spPr/>
        <p:txBody>
          <a:bodyPr/>
          <a:lstStyle/>
          <a:p>
            <a:r>
              <a:rPr lang="en-US" dirty="0"/>
              <a:t>TRISO Particle Fuel Performance Modeling</a:t>
            </a:r>
          </a:p>
        </p:txBody>
      </p:sp>
      <p:pic>
        <p:nvPicPr>
          <p:cNvPr id="7" name="Content Placeholder 6">
            <a:extLst>
              <a:ext uri="{FF2B5EF4-FFF2-40B4-BE49-F238E27FC236}">
                <a16:creationId xmlns:a16="http://schemas.microsoft.com/office/drawing/2014/main" id="{BEAD677E-A7F4-1E42-B22C-930D2BB8DE4C}"/>
              </a:ext>
            </a:extLst>
          </p:cNvPr>
          <p:cNvPicPr>
            <a:picLocks noGrp="1" noChangeAspect="1"/>
          </p:cNvPicPr>
          <p:nvPr>
            <p:ph idx="1"/>
          </p:nvPr>
        </p:nvPicPr>
        <p:blipFill>
          <a:blip r:embed="rId2"/>
          <a:stretch>
            <a:fillRect/>
          </a:stretch>
        </p:blipFill>
        <p:spPr>
          <a:xfrm>
            <a:off x="8673006" y="3641293"/>
            <a:ext cx="2738263" cy="2715058"/>
          </a:xfrm>
          <a:prstGeom prst="rect">
            <a:avLst/>
          </a:prstGeom>
        </p:spPr>
      </p:pic>
      <p:sp>
        <p:nvSpPr>
          <p:cNvPr id="4" name="Slide Number Placeholder 3">
            <a:extLst>
              <a:ext uri="{FF2B5EF4-FFF2-40B4-BE49-F238E27FC236}">
                <a16:creationId xmlns:a16="http://schemas.microsoft.com/office/drawing/2014/main" id="{AE95850B-3373-0543-B8D3-92BFCF0790B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539FC2A1-E65F-384A-940E-413DFD850279}"/>
              </a:ext>
            </a:extLst>
          </p:cNvPr>
          <p:cNvPicPr>
            <a:picLocks noChangeAspect="1"/>
          </p:cNvPicPr>
          <p:nvPr/>
        </p:nvPicPr>
        <p:blipFill>
          <a:blip r:embed="rId3"/>
          <a:stretch>
            <a:fillRect/>
          </a:stretch>
        </p:blipFill>
        <p:spPr>
          <a:xfrm>
            <a:off x="9100923" y="1895765"/>
            <a:ext cx="1602867" cy="1595581"/>
          </a:xfrm>
          <a:prstGeom prst="rect">
            <a:avLst/>
          </a:prstGeom>
        </p:spPr>
      </p:pic>
      <p:pic>
        <p:nvPicPr>
          <p:cNvPr id="6" name="Picture 5">
            <a:extLst>
              <a:ext uri="{FF2B5EF4-FFF2-40B4-BE49-F238E27FC236}">
                <a16:creationId xmlns:a16="http://schemas.microsoft.com/office/drawing/2014/main" id="{0D2AF70A-CAA3-CF40-9C1D-8A5E1EBC46AA}"/>
              </a:ext>
            </a:extLst>
          </p:cNvPr>
          <p:cNvPicPr>
            <a:picLocks noChangeAspect="1"/>
          </p:cNvPicPr>
          <p:nvPr/>
        </p:nvPicPr>
        <p:blipFill>
          <a:blip r:embed="rId4"/>
          <a:stretch>
            <a:fillRect/>
          </a:stretch>
        </p:blipFill>
        <p:spPr>
          <a:xfrm>
            <a:off x="6096000" y="1841408"/>
            <a:ext cx="2405875" cy="4697505"/>
          </a:xfrm>
          <a:prstGeom prst="rect">
            <a:avLst/>
          </a:prstGeom>
        </p:spPr>
      </p:pic>
      <p:pic>
        <p:nvPicPr>
          <p:cNvPr id="8" name="Picture 7">
            <a:extLst>
              <a:ext uri="{FF2B5EF4-FFF2-40B4-BE49-F238E27FC236}">
                <a16:creationId xmlns:a16="http://schemas.microsoft.com/office/drawing/2014/main" id="{9BDFBD74-0C70-594B-8DEC-6D2EE111638F}"/>
              </a:ext>
            </a:extLst>
          </p:cNvPr>
          <p:cNvPicPr>
            <a:picLocks noChangeAspect="1"/>
          </p:cNvPicPr>
          <p:nvPr/>
        </p:nvPicPr>
        <p:blipFill>
          <a:blip r:embed="rId5"/>
          <a:stretch>
            <a:fillRect/>
          </a:stretch>
        </p:blipFill>
        <p:spPr>
          <a:xfrm>
            <a:off x="2313372" y="4842165"/>
            <a:ext cx="3546903" cy="1275196"/>
          </a:xfrm>
          <a:prstGeom prst="rect">
            <a:avLst/>
          </a:prstGeom>
        </p:spPr>
      </p:pic>
      <p:pic>
        <p:nvPicPr>
          <p:cNvPr id="9" name="Picture 8">
            <a:extLst>
              <a:ext uri="{FF2B5EF4-FFF2-40B4-BE49-F238E27FC236}">
                <a16:creationId xmlns:a16="http://schemas.microsoft.com/office/drawing/2014/main" id="{219B0323-6419-0E42-BCD5-DBD9DF240715}"/>
              </a:ext>
            </a:extLst>
          </p:cNvPr>
          <p:cNvPicPr>
            <a:picLocks noChangeAspect="1"/>
          </p:cNvPicPr>
          <p:nvPr/>
        </p:nvPicPr>
        <p:blipFill>
          <a:blip r:embed="rId6"/>
          <a:stretch>
            <a:fillRect/>
          </a:stretch>
        </p:blipFill>
        <p:spPr>
          <a:xfrm>
            <a:off x="609600" y="5203305"/>
            <a:ext cx="1416627" cy="399561"/>
          </a:xfrm>
          <a:prstGeom prst="rect">
            <a:avLst/>
          </a:prstGeom>
        </p:spPr>
      </p:pic>
      <p:pic>
        <p:nvPicPr>
          <p:cNvPr id="10" name="Picture 9">
            <a:extLst>
              <a:ext uri="{FF2B5EF4-FFF2-40B4-BE49-F238E27FC236}">
                <a16:creationId xmlns:a16="http://schemas.microsoft.com/office/drawing/2014/main" id="{662D0CEC-71DE-CA43-9DF0-E467A551DE0C}"/>
              </a:ext>
            </a:extLst>
          </p:cNvPr>
          <p:cNvPicPr>
            <a:picLocks noChangeAspect="1"/>
          </p:cNvPicPr>
          <p:nvPr/>
        </p:nvPicPr>
        <p:blipFill>
          <a:blip r:embed="rId7"/>
          <a:stretch>
            <a:fillRect/>
          </a:stretch>
        </p:blipFill>
        <p:spPr>
          <a:xfrm>
            <a:off x="962072" y="5602866"/>
            <a:ext cx="711681" cy="273087"/>
          </a:xfrm>
          <a:prstGeom prst="rect">
            <a:avLst/>
          </a:prstGeom>
        </p:spPr>
      </p:pic>
      <p:sp>
        <p:nvSpPr>
          <p:cNvPr id="11" name="Content Placeholder 2">
            <a:extLst>
              <a:ext uri="{FF2B5EF4-FFF2-40B4-BE49-F238E27FC236}">
                <a16:creationId xmlns:a16="http://schemas.microsoft.com/office/drawing/2014/main" id="{E27C45E3-BB2E-954A-BC4A-419EF0F4F27B}"/>
              </a:ext>
            </a:extLst>
          </p:cNvPr>
          <p:cNvSpPr txBox="1">
            <a:spLocks/>
          </p:cNvSpPr>
          <p:nvPr/>
        </p:nvSpPr>
        <p:spPr bwMode="auto">
          <a:xfrm>
            <a:off x="609600" y="2014149"/>
            <a:ext cx="5315269" cy="255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charset="0"/>
                <a:cs typeface="Arial"/>
              </a:rPr>
              <a:t>TRISO particle modeling is still under development from a mechanistic model standpoint</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charset="0"/>
                <a:cs typeface="Arial"/>
              </a:rPr>
              <a:t>Imperfect data for many critical fission products through different layers</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charset="0"/>
                <a:cs typeface="Arial"/>
              </a:rPr>
              <a:t>Data typically for UO2 only, not for UC or UCO fuel kernels</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000" b="0" i="0" u="none" strike="noStrike" kern="1200" cap="none" spc="0" normalizeH="0" baseline="0" noProof="0" dirty="0">
              <a:ln>
                <a:noFill/>
              </a:ln>
              <a:solidFill>
                <a:prstClr val="black"/>
              </a:solidFill>
              <a:effectLst/>
              <a:uLnTx/>
              <a:uFillTx/>
              <a:latin typeface="Arial"/>
              <a:ea typeface="ＭＳ Ｐゴシック" charset="0"/>
              <a:cs typeface="Arial"/>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000" b="0" i="0" u="none" strike="noStrike" kern="1200" cap="none" spc="0" normalizeH="0" baseline="0" noProof="0" dirty="0">
              <a:ln>
                <a:noFill/>
              </a:ln>
              <a:solidFill>
                <a:prstClr val="black"/>
              </a:solidFill>
              <a:effectLst/>
              <a:uLnTx/>
              <a:uFillTx/>
              <a:latin typeface="Arial"/>
              <a:ea typeface="ＭＳ Ｐゴシック" charset="0"/>
              <a:cs typeface="Arial"/>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000" b="0" i="0" u="none" strike="noStrike" kern="1200" cap="none" spc="0" normalizeH="0" baseline="0" noProof="0" dirty="0">
              <a:ln>
                <a:noFill/>
              </a:ln>
              <a:solidFill>
                <a:prstClr val="black"/>
              </a:solidFill>
              <a:effectLst/>
              <a:uLnTx/>
              <a:uFillTx/>
              <a:latin typeface="Arial"/>
              <a:ea typeface="ＭＳ Ｐゴシック" charset="0"/>
              <a:cs typeface="Arial"/>
            </a:endParaRPr>
          </a:p>
        </p:txBody>
      </p:sp>
    </p:spTree>
    <p:extLst>
      <p:ext uri="{BB962C8B-B14F-4D97-AF65-F5344CB8AC3E}">
        <p14:creationId xmlns:p14="http://schemas.microsoft.com/office/powerpoint/2010/main" val="1068629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375A6-1B0B-8841-A719-FDC48BFEACDB}"/>
              </a:ext>
            </a:extLst>
          </p:cNvPr>
          <p:cNvSpPr>
            <a:spLocks noGrp="1"/>
          </p:cNvSpPr>
          <p:nvPr>
            <p:ph type="title"/>
          </p:nvPr>
        </p:nvSpPr>
        <p:spPr/>
        <p:txBody>
          <a:bodyPr/>
          <a:lstStyle/>
          <a:p>
            <a:r>
              <a:rPr lang="en-US" dirty="0" err="1"/>
              <a:t>FeCrAl</a:t>
            </a:r>
            <a:endParaRPr lang="en-US" dirty="0"/>
          </a:p>
        </p:txBody>
      </p:sp>
      <p:sp>
        <p:nvSpPr>
          <p:cNvPr id="3" name="Content Placeholder 2">
            <a:extLst>
              <a:ext uri="{FF2B5EF4-FFF2-40B4-BE49-F238E27FC236}">
                <a16:creationId xmlns:a16="http://schemas.microsoft.com/office/drawing/2014/main" id="{E407E887-B0CF-714B-8195-9EADD4956EC4}"/>
              </a:ext>
            </a:extLst>
          </p:cNvPr>
          <p:cNvSpPr>
            <a:spLocks noGrp="1"/>
          </p:cNvSpPr>
          <p:nvPr>
            <p:ph idx="1"/>
          </p:nvPr>
        </p:nvSpPr>
        <p:spPr>
          <a:xfrm>
            <a:off x="609600" y="2160495"/>
            <a:ext cx="4846519" cy="3965670"/>
          </a:xfrm>
        </p:spPr>
        <p:txBody>
          <a:bodyPr/>
          <a:lstStyle/>
          <a:p>
            <a:r>
              <a:rPr lang="en-US" sz="2000" dirty="0"/>
              <a:t>Evolution of compositional randomness (precipitation) will affect the mechanical properties of </a:t>
            </a:r>
            <a:r>
              <a:rPr lang="en-US" sz="2000" dirty="0" err="1"/>
              <a:t>FeCrAl</a:t>
            </a:r>
            <a:endParaRPr lang="en-US" sz="2000" dirty="0"/>
          </a:p>
          <a:p>
            <a:r>
              <a:rPr lang="en-US" sz="2000" dirty="0"/>
              <a:t>Kinetic Monte Carlo simulations modeled the precipitation of alpha’ phase from bcc Fe-Cr alloys under thermal aging at various temperatures</a:t>
            </a:r>
          </a:p>
          <a:p>
            <a:r>
              <a:rPr lang="en-US" sz="2000" dirty="0"/>
              <a:t>Fe-Al alloys do not show any phase separation</a:t>
            </a:r>
          </a:p>
          <a:p>
            <a:r>
              <a:rPr lang="en-US" sz="2000" dirty="0"/>
              <a:t>Can determine critical temperatures for precipitation and the resulting microstructures to investigate potential hardening</a:t>
            </a:r>
          </a:p>
        </p:txBody>
      </p:sp>
      <p:sp>
        <p:nvSpPr>
          <p:cNvPr id="4" name="Slide Number Placeholder 3">
            <a:extLst>
              <a:ext uri="{FF2B5EF4-FFF2-40B4-BE49-F238E27FC236}">
                <a16:creationId xmlns:a16="http://schemas.microsoft.com/office/drawing/2014/main" id="{BDACF95B-295D-9440-A4A5-58C3C3BCD45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3768E076-4A2B-9247-9B4D-06D0C78BAA04}"/>
              </a:ext>
            </a:extLst>
          </p:cNvPr>
          <p:cNvPicPr>
            <a:picLocks noChangeAspect="1"/>
          </p:cNvPicPr>
          <p:nvPr/>
        </p:nvPicPr>
        <p:blipFill>
          <a:blip r:embed="rId2"/>
          <a:stretch>
            <a:fillRect/>
          </a:stretch>
        </p:blipFill>
        <p:spPr>
          <a:xfrm>
            <a:off x="5492701" y="1847852"/>
            <a:ext cx="3170217" cy="2184400"/>
          </a:xfrm>
          <a:prstGeom prst="rect">
            <a:avLst/>
          </a:prstGeom>
        </p:spPr>
      </p:pic>
      <p:pic>
        <p:nvPicPr>
          <p:cNvPr id="6" name="Picture 5">
            <a:extLst>
              <a:ext uri="{FF2B5EF4-FFF2-40B4-BE49-F238E27FC236}">
                <a16:creationId xmlns:a16="http://schemas.microsoft.com/office/drawing/2014/main" id="{D018691A-A48A-664A-9280-9DB83FE5A814}"/>
              </a:ext>
            </a:extLst>
          </p:cNvPr>
          <p:cNvPicPr>
            <a:picLocks noChangeAspect="1"/>
          </p:cNvPicPr>
          <p:nvPr/>
        </p:nvPicPr>
        <p:blipFill>
          <a:blip r:embed="rId3"/>
          <a:stretch>
            <a:fillRect/>
          </a:stretch>
        </p:blipFill>
        <p:spPr>
          <a:xfrm>
            <a:off x="8700644" y="1700692"/>
            <a:ext cx="3277152" cy="2478719"/>
          </a:xfrm>
          <a:prstGeom prst="rect">
            <a:avLst/>
          </a:prstGeom>
        </p:spPr>
      </p:pic>
      <p:pic>
        <p:nvPicPr>
          <p:cNvPr id="7" name="Picture 6">
            <a:extLst>
              <a:ext uri="{FF2B5EF4-FFF2-40B4-BE49-F238E27FC236}">
                <a16:creationId xmlns:a16="http://schemas.microsoft.com/office/drawing/2014/main" id="{642C1348-858F-6540-871E-8EFD87634AF4}"/>
              </a:ext>
            </a:extLst>
          </p:cNvPr>
          <p:cNvPicPr>
            <a:picLocks noChangeAspect="1"/>
          </p:cNvPicPr>
          <p:nvPr/>
        </p:nvPicPr>
        <p:blipFill>
          <a:blip r:embed="rId4"/>
          <a:stretch>
            <a:fillRect/>
          </a:stretch>
        </p:blipFill>
        <p:spPr>
          <a:xfrm>
            <a:off x="6757711" y="4184374"/>
            <a:ext cx="3645338" cy="2749880"/>
          </a:xfrm>
          <a:prstGeom prst="rect">
            <a:avLst/>
          </a:prstGeom>
        </p:spPr>
      </p:pic>
    </p:spTree>
    <p:extLst>
      <p:ext uri="{BB962C8B-B14F-4D97-AF65-F5344CB8AC3E}">
        <p14:creationId xmlns:p14="http://schemas.microsoft.com/office/powerpoint/2010/main" val="2751808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DCCAD-BE05-A94F-B66A-EA2D3ABF07E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C7C9A290-33D4-8D48-BEAB-3A09AD15C127}"/>
              </a:ext>
            </a:extLst>
          </p:cNvPr>
          <p:cNvSpPr>
            <a:spLocks noGrp="1"/>
          </p:cNvSpPr>
          <p:nvPr>
            <p:ph idx="1"/>
          </p:nvPr>
        </p:nvSpPr>
        <p:spPr/>
        <p:txBody>
          <a:bodyPr/>
          <a:lstStyle/>
          <a:p>
            <a:r>
              <a:rPr lang="en-US" dirty="0"/>
              <a:t>Researchers are working to develop materials models for the fuel and cladding that are mechanistic rather than empirical and that are based on the evolution of the microstructure rather than the burnup.</a:t>
            </a:r>
          </a:p>
          <a:p>
            <a:endParaRPr lang="en-US" dirty="0"/>
          </a:p>
        </p:txBody>
      </p:sp>
      <p:sp>
        <p:nvSpPr>
          <p:cNvPr id="4" name="Slide Number Placeholder 3">
            <a:extLst>
              <a:ext uri="{FF2B5EF4-FFF2-40B4-BE49-F238E27FC236}">
                <a16:creationId xmlns:a16="http://schemas.microsoft.com/office/drawing/2014/main" id="{C5080A65-7384-FF4F-94B0-F4C3AB1A3F9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88536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Material Property Evolution</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A6BD0F-ABBC-C14D-BC96-77BE126A748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8483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Pretty much everything we have learned so far, nothing changes once the fuel and cladding reach steady state</a:t>
            </a:r>
          </a:p>
        </p:txBody>
      </p:sp>
      <p:pic>
        <p:nvPicPr>
          <p:cNvPr id="4" name="Picture 3"/>
          <p:cNvPicPr>
            <a:picLocks noChangeAspect="1"/>
          </p:cNvPicPr>
          <p:nvPr/>
        </p:nvPicPr>
        <p:blipFill>
          <a:blip r:embed="rId2"/>
          <a:stretch>
            <a:fillRect/>
          </a:stretch>
        </p:blipFill>
        <p:spPr>
          <a:xfrm>
            <a:off x="3117290" y="2105135"/>
            <a:ext cx="5957420" cy="4468065"/>
          </a:xfrm>
          <a:prstGeom prst="rect">
            <a:avLst/>
          </a:prstGeom>
        </p:spPr>
      </p:pic>
    </p:spTree>
    <p:extLst>
      <p:ext uri="{BB962C8B-B14F-4D97-AF65-F5344CB8AC3E}">
        <p14:creationId xmlns:p14="http://schemas.microsoft.com/office/powerpoint/2010/main" val="1003348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231941" y="2249860"/>
            <a:ext cx="3767442" cy="3878890"/>
          </a:xfrm>
          <a:prstGeom prst="rect">
            <a:avLst/>
          </a:prstGeom>
        </p:spPr>
      </p:pic>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9769" y="2249860"/>
            <a:ext cx="4291021" cy="4034969"/>
          </a:xfrm>
          <a:prstGeom prst="rect">
            <a:avLst/>
          </a:prstGeom>
        </p:spPr>
      </p:pic>
      <p:sp>
        <p:nvSpPr>
          <p:cNvPr id="2" name="Title 1"/>
          <p:cNvSpPr>
            <a:spLocks noGrp="1"/>
          </p:cNvSpPr>
          <p:nvPr>
            <p:ph type="title"/>
          </p:nvPr>
        </p:nvSpPr>
        <p:spPr>
          <a:xfrm>
            <a:off x="609600" y="900114"/>
            <a:ext cx="10972800" cy="413679"/>
          </a:xfrm>
        </p:spPr>
        <p:txBody>
          <a:bodyPr/>
          <a:lstStyle/>
          <a:p>
            <a:r>
              <a:rPr lang="en-US" dirty="0"/>
              <a:t>Fuel is dynamic!</a:t>
            </a:r>
          </a:p>
        </p:txBody>
      </p:sp>
    </p:spTree>
    <p:extLst>
      <p:ext uri="{BB962C8B-B14F-4D97-AF65-F5344CB8AC3E}">
        <p14:creationId xmlns:p14="http://schemas.microsoft.com/office/powerpoint/2010/main" val="3448701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F143B-CF69-8C40-AB7C-96BADEC1067B}"/>
              </a:ext>
            </a:extLst>
          </p:cNvPr>
          <p:cNvSpPr>
            <a:spLocks noGrp="1"/>
          </p:cNvSpPr>
          <p:nvPr>
            <p:ph type="title"/>
          </p:nvPr>
        </p:nvSpPr>
        <p:spPr/>
        <p:txBody>
          <a:bodyPr/>
          <a:lstStyle/>
          <a:p>
            <a:r>
              <a:rPr lang="en-US" dirty="0"/>
              <a:t>Property changes due to microstructure evolution during reactor operation must be considered</a:t>
            </a:r>
          </a:p>
        </p:txBody>
      </p:sp>
      <p:sp>
        <p:nvSpPr>
          <p:cNvPr id="4" name="Slide Number Placeholder 3">
            <a:extLst>
              <a:ext uri="{FF2B5EF4-FFF2-40B4-BE49-F238E27FC236}">
                <a16:creationId xmlns:a16="http://schemas.microsoft.com/office/drawing/2014/main" id="{85A48EAC-B07C-0B4D-9A78-91859236E73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grpSp>
        <p:nvGrpSpPr>
          <p:cNvPr id="43" name="Group 42">
            <a:extLst>
              <a:ext uri="{FF2B5EF4-FFF2-40B4-BE49-F238E27FC236}">
                <a16:creationId xmlns:a16="http://schemas.microsoft.com/office/drawing/2014/main" id="{4255F991-E476-2C40-BD95-C70A6F0E4210}"/>
              </a:ext>
            </a:extLst>
          </p:cNvPr>
          <p:cNvGrpSpPr>
            <a:grpSpLocks noChangeAspect="1"/>
          </p:cNvGrpSpPr>
          <p:nvPr/>
        </p:nvGrpSpPr>
        <p:grpSpPr>
          <a:xfrm>
            <a:off x="1718604" y="1990209"/>
            <a:ext cx="8741098" cy="4663440"/>
            <a:chOff x="1447760" y="1968501"/>
            <a:chExt cx="9120188" cy="4865687"/>
          </a:xfrm>
        </p:grpSpPr>
        <p:pic>
          <p:nvPicPr>
            <p:cNvPr id="5" name="Picture 30" descr="b473147c-527d-419f-a8d7-d3a9f3d71929.jpg">
              <a:extLst>
                <a:ext uri="{FF2B5EF4-FFF2-40B4-BE49-F238E27FC236}">
                  <a16:creationId xmlns:a16="http://schemas.microsoft.com/office/drawing/2014/main" id="{53B27BCA-3AB6-4544-A931-D08537092593}"/>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469985" y="3911601"/>
              <a:ext cx="1541463" cy="1157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Left-Right Arrow 5">
              <a:extLst>
                <a:ext uri="{FF2B5EF4-FFF2-40B4-BE49-F238E27FC236}">
                  <a16:creationId xmlns:a16="http://schemas.microsoft.com/office/drawing/2014/main" id="{CD895D0E-2C71-5D4F-B743-BC7207E25B0F}"/>
                </a:ext>
              </a:extLst>
            </p:cNvPr>
            <p:cNvSpPr/>
            <p:nvPr/>
          </p:nvSpPr>
          <p:spPr bwMode="auto">
            <a:xfrm>
              <a:off x="2768560" y="1968501"/>
              <a:ext cx="7388225" cy="133350"/>
            </a:xfrm>
            <a:prstGeom prst="leftRightArrow">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6600"/>
                </a:solidFill>
                <a:effectLst/>
                <a:uLnTx/>
                <a:uFillTx/>
                <a:latin typeface="Times New Roman" pitchFamily="18" charset="0"/>
                <a:ea typeface="+mn-ea"/>
                <a:cs typeface="+mn-cs"/>
              </a:endParaRPr>
            </a:p>
          </p:txBody>
        </p:sp>
        <p:cxnSp>
          <p:nvCxnSpPr>
            <p:cNvPr id="7" name="Straight Connector 5">
              <a:extLst>
                <a:ext uri="{FF2B5EF4-FFF2-40B4-BE49-F238E27FC236}">
                  <a16:creationId xmlns:a16="http://schemas.microsoft.com/office/drawing/2014/main" id="{FF37CD17-673D-474F-8AF2-2DC173D83F17}"/>
                </a:ext>
              </a:extLst>
            </p:cNvPr>
            <p:cNvCxnSpPr>
              <a:cxnSpLocks noChangeShapeType="1"/>
            </p:cNvCxnSpPr>
            <p:nvPr/>
          </p:nvCxnSpPr>
          <p:spPr bwMode="auto">
            <a:xfrm rot="5400000">
              <a:off x="2826504" y="2034382"/>
              <a:ext cx="133350" cy="15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8" name="Straight Connector 6">
              <a:extLst>
                <a:ext uri="{FF2B5EF4-FFF2-40B4-BE49-F238E27FC236}">
                  <a16:creationId xmlns:a16="http://schemas.microsoft.com/office/drawing/2014/main" id="{75BA7104-3BEC-8F49-9A57-9DE5739DED72}"/>
                </a:ext>
              </a:extLst>
            </p:cNvPr>
            <p:cNvCxnSpPr>
              <a:cxnSpLocks noChangeShapeType="1"/>
            </p:cNvCxnSpPr>
            <p:nvPr/>
          </p:nvCxnSpPr>
          <p:spPr bwMode="auto">
            <a:xfrm rot="5400000">
              <a:off x="4245729" y="2034382"/>
              <a:ext cx="133350" cy="15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 name="Straight Connector 7">
              <a:extLst>
                <a:ext uri="{FF2B5EF4-FFF2-40B4-BE49-F238E27FC236}">
                  <a16:creationId xmlns:a16="http://schemas.microsoft.com/office/drawing/2014/main" id="{DD17C84E-773F-F24B-8032-24DDEB710C67}"/>
                </a:ext>
              </a:extLst>
            </p:cNvPr>
            <p:cNvCxnSpPr>
              <a:cxnSpLocks noChangeShapeType="1"/>
            </p:cNvCxnSpPr>
            <p:nvPr/>
          </p:nvCxnSpPr>
          <p:spPr bwMode="auto">
            <a:xfrm rot="5400000">
              <a:off x="5663367" y="2034382"/>
              <a:ext cx="133350" cy="158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10" name="Straight Connector 8">
              <a:extLst>
                <a:ext uri="{FF2B5EF4-FFF2-40B4-BE49-F238E27FC236}">
                  <a16:creationId xmlns:a16="http://schemas.microsoft.com/office/drawing/2014/main" id="{ED8E704A-0E54-6449-99B2-539E417A8CA2}"/>
                </a:ext>
              </a:extLst>
            </p:cNvPr>
            <p:cNvCxnSpPr>
              <a:cxnSpLocks noChangeShapeType="1"/>
            </p:cNvCxnSpPr>
            <p:nvPr/>
          </p:nvCxnSpPr>
          <p:spPr bwMode="auto">
            <a:xfrm rot="5400000">
              <a:off x="7082592" y="2034382"/>
              <a:ext cx="133350" cy="158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11" name="Straight Connector 10">
              <a:extLst>
                <a:ext uri="{FF2B5EF4-FFF2-40B4-BE49-F238E27FC236}">
                  <a16:creationId xmlns:a16="http://schemas.microsoft.com/office/drawing/2014/main" id="{F715C75C-0894-AF4D-951B-64C683CDA8EA}"/>
                </a:ext>
              </a:extLst>
            </p:cNvPr>
            <p:cNvCxnSpPr>
              <a:cxnSpLocks noChangeShapeType="1"/>
            </p:cNvCxnSpPr>
            <p:nvPr/>
          </p:nvCxnSpPr>
          <p:spPr bwMode="auto">
            <a:xfrm rot="5400000">
              <a:off x="8500229" y="2034382"/>
              <a:ext cx="133350" cy="15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12" name="Straight Connector 12">
              <a:extLst>
                <a:ext uri="{FF2B5EF4-FFF2-40B4-BE49-F238E27FC236}">
                  <a16:creationId xmlns:a16="http://schemas.microsoft.com/office/drawing/2014/main" id="{9A9526D6-27DC-F546-B4FC-6E26C9B4C444}"/>
                </a:ext>
              </a:extLst>
            </p:cNvPr>
            <p:cNvCxnSpPr>
              <a:cxnSpLocks noChangeShapeType="1"/>
            </p:cNvCxnSpPr>
            <p:nvPr/>
          </p:nvCxnSpPr>
          <p:spPr bwMode="auto">
            <a:xfrm rot="5400000">
              <a:off x="9919454" y="2034382"/>
              <a:ext cx="133350" cy="15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grpSp>
          <p:nvGrpSpPr>
            <p:cNvPr id="13" name="Group 12">
              <a:extLst>
                <a:ext uri="{FF2B5EF4-FFF2-40B4-BE49-F238E27FC236}">
                  <a16:creationId xmlns:a16="http://schemas.microsoft.com/office/drawing/2014/main" id="{6E13CDAF-6A7A-0144-96B0-A6978E63323E}"/>
                </a:ext>
              </a:extLst>
            </p:cNvPr>
            <p:cNvGrpSpPr>
              <a:grpSpLocks/>
            </p:cNvGrpSpPr>
            <p:nvPr/>
          </p:nvGrpSpPr>
          <p:grpSpPr bwMode="auto">
            <a:xfrm>
              <a:off x="3682960" y="2300288"/>
              <a:ext cx="2632075" cy="4533900"/>
              <a:chOff x="2213503" y="2324100"/>
              <a:chExt cx="2631751" cy="4533900"/>
            </a:xfrm>
          </p:grpSpPr>
          <p:sp>
            <p:nvSpPr>
              <p:cNvPr id="14" name="TextBox 13">
                <a:extLst>
                  <a:ext uri="{FF2B5EF4-FFF2-40B4-BE49-F238E27FC236}">
                    <a16:creationId xmlns:a16="http://schemas.microsoft.com/office/drawing/2014/main" id="{0B0471F4-2466-9146-BCB3-50B1C05013DB}"/>
                  </a:ext>
                </a:extLst>
              </p:cNvPr>
              <p:cNvSpPr txBox="1"/>
              <p:nvPr/>
            </p:nvSpPr>
            <p:spPr>
              <a:xfrm>
                <a:off x="2897632" y="2324100"/>
                <a:ext cx="1947622" cy="12779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sng" strike="noStrike" kern="1200" cap="none" spc="0" normalizeH="0" baseline="0" noProof="0" dirty="0">
                    <a:ln>
                      <a:noFill/>
                    </a:ln>
                    <a:solidFill>
                      <a:srgbClr val="000000"/>
                    </a:solidFill>
                    <a:effectLst/>
                    <a:uLnTx/>
                    <a:uFillTx/>
                    <a:latin typeface="Arial" charset="0"/>
                    <a:ea typeface="ＭＳ Ｐゴシック" charset="0"/>
                  </a:rPr>
                  <a:t>Mid Life</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Point defect diffusion</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Point defect clustering</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Fission gas segregation to GB and voids</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Bubble nucleation</a:t>
                </a:r>
              </a:p>
              <a:p>
                <a:pPr marL="0" marR="0" lvl="0" indent="0" algn="l" defTabSz="914400" rtl="0" eaLnBrk="1" fontAlgn="auto" latinLnBrk="0" hangingPunct="1">
                  <a:lnSpc>
                    <a:spcPct val="100000"/>
                  </a:lnSpc>
                  <a:spcBef>
                    <a:spcPts val="0"/>
                  </a:spcBef>
                  <a:spcAft>
                    <a:spcPts val="0"/>
                  </a:spcAft>
                  <a:buClrTx/>
                  <a:buSzTx/>
                  <a:buFont typeface="Arial" charset="0"/>
                  <a:buChar char="•"/>
                  <a:tabLst/>
                  <a:defRPr/>
                </a:pPr>
                <a:endParaRPr kumimoji="0" lang="en-US" sz="1100" b="0" i="0" u="none" strike="noStrike" kern="1200" cap="none" spc="0" normalizeH="0" baseline="0" noProof="0" dirty="0">
                  <a:ln>
                    <a:noFill/>
                  </a:ln>
                  <a:solidFill>
                    <a:srgbClr val="000000"/>
                  </a:solidFill>
                  <a:effectLst/>
                  <a:uLnTx/>
                  <a:uFillTx/>
                  <a:latin typeface="Arial" charset="0"/>
                  <a:ea typeface="ＭＳ Ｐゴシック" charset="0"/>
                </a:endParaRPr>
              </a:p>
            </p:txBody>
          </p:sp>
          <p:grpSp>
            <p:nvGrpSpPr>
              <p:cNvPr id="15" name="Group 28">
                <a:extLst>
                  <a:ext uri="{FF2B5EF4-FFF2-40B4-BE49-F238E27FC236}">
                    <a16:creationId xmlns:a16="http://schemas.microsoft.com/office/drawing/2014/main" id="{DC36340F-4E35-2344-B15F-A09C8A227AC9}"/>
                  </a:ext>
                </a:extLst>
              </p:cNvPr>
              <p:cNvGrpSpPr>
                <a:grpSpLocks noChangeAspect="1"/>
              </p:cNvGrpSpPr>
              <p:nvPr/>
            </p:nvGrpSpPr>
            <p:grpSpPr bwMode="auto">
              <a:xfrm>
                <a:off x="3064801" y="3505200"/>
                <a:ext cx="1624013" cy="1890713"/>
                <a:chOff x="5925856" y="2306638"/>
                <a:chExt cx="1562581" cy="1820306"/>
              </a:xfrm>
            </p:grpSpPr>
            <p:pic>
              <p:nvPicPr>
                <p:cNvPr id="17" name="Picture 10">
                  <a:extLst>
                    <a:ext uri="{FF2B5EF4-FFF2-40B4-BE49-F238E27FC236}">
                      <a16:creationId xmlns:a16="http://schemas.microsoft.com/office/drawing/2014/main" id="{741D4D4D-25C7-A145-81A0-993E2FD4C7F8}"/>
                    </a:ext>
                  </a:extLst>
                </p:cNvPr>
                <p:cNvPicPr>
                  <a:picLocks noChangeAspect="1" noChangeArrowheads="1"/>
                </p:cNvPicPr>
                <p:nvPr/>
              </p:nvPicPr>
              <p:blipFill>
                <a:blip r:embed="rId3" cstate="email">
                  <a:lum bright="-12000"/>
                  <a:extLst>
                    <a:ext uri="{28A0092B-C50C-407E-A947-70E740481C1C}">
                      <a14:useLocalDpi xmlns:a14="http://schemas.microsoft.com/office/drawing/2010/main"/>
                    </a:ext>
                  </a:extLst>
                </a:blip>
                <a:srcRect/>
                <a:stretch>
                  <a:fillRect/>
                </a:stretch>
              </p:blipFill>
              <p:spPr bwMode="auto">
                <a:xfrm>
                  <a:off x="6097589" y="2306638"/>
                  <a:ext cx="1296988" cy="1641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 name="Text Box 11">
                  <a:extLst>
                    <a:ext uri="{FF2B5EF4-FFF2-40B4-BE49-F238E27FC236}">
                      <a16:creationId xmlns:a16="http://schemas.microsoft.com/office/drawing/2014/main" id="{68231320-218C-CD43-990A-4A7D5936F006}"/>
                    </a:ext>
                  </a:extLst>
                </p:cNvPr>
                <p:cNvSpPr txBox="1">
                  <a:spLocks noChangeArrowheads="1"/>
                </p:cNvSpPr>
                <p:nvPr/>
              </p:nvSpPr>
              <p:spPr bwMode="auto">
                <a:xfrm>
                  <a:off x="5925856" y="3919538"/>
                  <a:ext cx="1562581" cy="2074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800" b="0" i="1" u="none" strike="noStrike" kern="1200" cap="none" spc="0" normalizeH="0" baseline="0" noProof="0">
                      <a:ln>
                        <a:noFill/>
                      </a:ln>
                      <a:solidFill>
                        <a:srgbClr val="002950"/>
                      </a:solidFill>
                      <a:effectLst/>
                      <a:uLnTx/>
                      <a:uFillTx/>
                      <a:latin typeface="Arial" charset="0"/>
                      <a:ea typeface="ＭＳ Ｐゴシック" charset="0"/>
                    </a:rPr>
                    <a:t>Zinkle and Singh 2000</a:t>
                  </a:r>
                </a:p>
              </p:txBody>
            </p:sp>
          </p:grpSp>
          <p:pic>
            <p:nvPicPr>
              <p:cNvPr id="16" name="Picture 3" descr="fuel.pdf">
                <a:extLst>
                  <a:ext uri="{FF2B5EF4-FFF2-40B4-BE49-F238E27FC236}">
                    <a16:creationId xmlns:a16="http://schemas.microsoft.com/office/drawing/2014/main" id="{F04C9481-EA44-AF48-80C9-7CA6F91802E4}"/>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2213503" y="5359400"/>
                <a:ext cx="2046288" cy="149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0" name="Group 19">
              <a:extLst>
                <a:ext uri="{FF2B5EF4-FFF2-40B4-BE49-F238E27FC236}">
                  <a16:creationId xmlns:a16="http://schemas.microsoft.com/office/drawing/2014/main" id="{0588C2DC-D90B-9744-853E-F4F6C408C76C}"/>
                </a:ext>
              </a:extLst>
            </p:cNvPr>
            <p:cNvGrpSpPr>
              <a:grpSpLocks/>
            </p:cNvGrpSpPr>
            <p:nvPr/>
          </p:nvGrpSpPr>
          <p:grpSpPr bwMode="auto">
            <a:xfrm>
              <a:off x="6061035" y="2300288"/>
              <a:ext cx="2471738" cy="4244975"/>
              <a:chOff x="4591264" y="2324100"/>
              <a:chExt cx="2471727" cy="4244270"/>
            </a:xfrm>
          </p:grpSpPr>
          <p:sp>
            <p:nvSpPr>
              <p:cNvPr id="21" name="TextBox 20">
                <a:extLst>
                  <a:ext uri="{FF2B5EF4-FFF2-40B4-BE49-F238E27FC236}">
                    <a16:creationId xmlns:a16="http://schemas.microsoft.com/office/drawing/2014/main" id="{4143EA9F-E619-4645-8B23-589E99792613}"/>
                  </a:ext>
                </a:extLst>
              </p:cNvPr>
              <p:cNvSpPr txBox="1"/>
              <p:nvPr/>
            </p:nvSpPr>
            <p:spPr>
              <a:xfrm>
                <a:off x="4845263" y="2324100"/>
                <a:ext cx="2217728" cy="1277726"/>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sng" strike="noStrike" kern="1200" cap="none" spc="0" normalizeH="0" baseline="0" noProof="0" dirty="0">
                    <a:ln>
                      <a:noFill/>
                    </a:ln>
                    <a:solidFill>
                      <a:srgbClr val="000000"/>
                    </a:solidFill>
                    <a:effectLst/>
                    <a:uLnTx/>
                    <a:uFillTx/>
                    <a:latin typeface="Arial" charset="0"/>
                    <a:ea typeface="ＭＳ Ｐゴシック" charset="0"/>
                  </a:rPr>
                  <a:t>Late life</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Fission product swelling</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Bubble percolation and fission gas release</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Cladding creep</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Fuel creep</a:t>
                </a:r>
              </a:p>
              <a:p>
                <a:pPr marL="0" marR="0" lvl="0" indent="0" algn="l" defTabSz="914400" rtl="0" eaLnBrk="1" fontAlgn="auto" latinLnBrk="0" hangingPunct="1">
                  <a:lnSpc>
                    <a:spcPct val="100000"/>
                  </a:lnSpc>
                  <a:spcBef>
                    <a:spcPts val="0"/>
                  </a:spcBef>
                  <a:spcAft>
                    <a:spcPts val="0"/>
                  </a:spcAft>
                  <a:buClrTx/>
                  <a:buSzTx/>
                  <a:buFont typeface="Arial" charset="0"/>
                  <a:buChar char="•"/>
                  <a:tabLst/>
                  <a:defRPr/>
                </a:pPr>
                <a:endParaRPr kumimoji="0" lang="en-US" sz="1100" b="0" i="0" u="none" strike="noStrike" kern="1200" cap="none" spc="0" normalizeH="0" baseline="0" noProof="0" dirty="0">
                  <a:ln>
                    <a:noFill/>
                  </a:ln>
                  <a:solidFill>
                    <a:srgbClr val="000000"/>
                  </a:solidFill>
                  <a:effectLst/>
                  <a:uLnTx/>
                  <a:uFillTx/>
                  <a:latin typeface="Arial" charset="0"/>
                  <a:ea typeface="ＭＳ Ｐゴシック" charset="0"/>
                </a:endParaRPr>
              </a:p>
            </p:txBody>
          </p:sp>
          <p:pic>
            <p:nvPicPr>
              <p:cNvPr id="22" name="Picture 33">
                <a:extLst>
                  <a:ext uri="{FF2B5EF4-FFF2-40B4-BE49-F238E27FC236}">
                    <a16:creationId xmlns:a16="http://schemas.microsoft.com/office/drawing/2014/main" id="{F954FF08-2648-4A4A-A50E-E26FCC17E9B3}"/>
                  </a:ext>
                </a:extLst>
              </p:cNvPr>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4833936" y="3602038"/>
                <a:ext cx="1688747" cy="11869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3" name="Text Box 11">
                <a:extLst>
                  <a:ext uri="{FF2B5EF4-FFF2-40B4-BE49-F238E27FC236}">
                    <a16:creationId xmlns:a16="http://schemas.microsoft.com/office/drawing/2014/main" id="{FE88E69B-5C2E-8E44-AA1B-C0E9CE2EA72D}"/>
                  </a:ext>
                </a:extLst>
              </p:cNvPr>
              <p:cNvSpPr txBox="1">
                <a:spLocks noChangeArrowheads="1"/>
              </p:cNvSpPr>
              <p:nvPr/>
            </p:nvSpPr>
            <p:spPr bwMode="auto">
              <a:xfrm>
                <a:off x="5041071" y="3426005"/>
                <a:ext cx="1258887" cy="215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800" b="0" i="1" u="none" strike="noStrike" kern="1200" cap="none" spc="0" normalizeH="0" baseline="0" noProof="0">
                    <a:ln>
                      <a:noFill/>
                    </a:ln>
                    <a:solidFill>
                      <a:srgbClr val="002950"/>
                    </a:solidFill>
                    <a:effectLst/>
                    <a:uLnTx/>
                    <a:uFillTx/>
                    <a:latin typeface="Arial" charset="0"/>
                    <a:ea typeface="ＭＳ Ｐゴシック" charset="0"/>
                  </a:rPr>
                  <a:t>Brohan 2000</a:t>
                </a:r>
              </a:p>
            </p:txBody>
          </p:sp>
          <p:pic>
            <p:nvPicPr>
              <p:cNvPr id="24" name="Picture 3">
                <a:extLst>
                  <a:ext uri="{FF2B5EF4-FFF2-40B4-BE49-F238E27FC236}">
                    <a16:creationId xmlns:a16="http://schemas.microsoft.com/office/drawing/2014/main" id="{373E02C0-D877-E642-B15D-392BCBF218E6}"/>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591264" y="5034845"/>
                <a:ext cx="1981200" cy="1533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25" name="TextBox 36">
              <a:extLst>
                <a:ext uri="{FF2B5EF4-FFF2-40B4-BE49-F238E27FC236}">
                  <a16:creationId xmlns:a16="http://schemas.microsoft.com/office/drawing/2014/main" id="{8EE877AE-5EC0-DB47-8CA3-DD449D1BD3F9}"/>
                </a:ext>
              </a:extLst>
            </p:cNvPr>
            <p:cNvSpPr txBox="1">
              <a:spLocks noChangeArrowheads="1"/>
            </p:cNvSpPr>
            <p:nvPr/>
          </p:nvSpPr>
          <p:spPr bwMode="auto">
            <a:xfrm>
              <a:off x="2487573" y="2101851"/>
              <a:ext cx="1527175" cy="247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Arial" charset="0"/>
                  <a:ea typeface="ＭＳ Ｐゴシック" charset="0"/>
                </a:rPr>
                <a:t>Insertion in reactor</a:t>
              </a:r>
            </a:p>
          </p:txBody>
        </p:sp>
        <p:sp>
          <p:nvSpPr>
            <p:cNvPr id="26" name="TextBox 38">
              <a:extLst>
                <a:ext uri="{FF2B5EF4-FFF2-40B4-BE49-F238E27FC236}">
                  <a16:creationId xmlns:a16="http://schemas.microsoft.com/office/drawing/2014/main" id="{94F9C592-09A4-7541-8615-DD8D34B555D6}"/>
                </a:ext>
              </a:extLst>
            </p:cNvPr>
            <p:cNvSpPr txBox="1">
              <a:spLocks noChangeArrowheads="1"/>
            </p:cNvSpPr>
            <p:nvPr/>
          </p:nvSpPr>
          <p:spPr bwMode="auto">
            <a:xfrm>
              <a:off x="8845510" y="2052638"/>
              <a:ext cx="1544638" cy="247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Arial" charset="0"/>
                  <a:ea typeface="ＭＳ Ｐゴシック" charset="0"/>
                </a:rPr>
                <a:t>Removal from reactor</a:t>
              </a:r>
            </a:p>
          </p:txBody>
        </p:sp>
        <p:pic>
          <p:nvPicPr>
            <p:cNvPr id="27" name="Picture 3">
              <a:extLst>
                <a:ext uri="{FF2B5EF4-FFF2-40B4-BE49-F238E27FC236}">
                  <a16:creationId xmlns:a16="http://schemas.microsoft.com/office/drawing/2014/main" id="{0F0A476F-7933-E743-9505-A8576396618B}"/>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469985" y="5086351"/>
              <a:ext cx="2138363" cy="1087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8" name="Group 32">
              <a:extLst>
                <a:ext uri="{FF2B5EF4-FFF2-40B4-BE49-F238E27FC236}">
                  <a16:creationId xmlns:a16="http://schemas.microsoft.com/office/drawing/2014/main" id="{ABE53636-9ADD-0D48-B0B8-3BAE047B4968}"/>
                </a:ext>
              </a:extLst>
            </p:cNvPr>
            <p:cNvGrpSpPr>
              <a:grpSpLocks/>
            </p:cNvGrpSpPr>
            <p:nvPr/>
          </p:nvGrpSpPr>
          <p:grpSpPr bwMode="auto">
            <a:xfrm>
              <a:off x="1822410" y="6164263"/>
              <a:ext cx="1509713" cy="661988"/>
              <a:chOff x="4861299" y="4871262"/>
              <a:chExt cx="4282701" cy="1849438"/>
            </a:xfrm>
          </p:grpSpPr>
          <p:pic>
            <p:nvPicPr>
              <p:cNvPr id="29" name="Picture 2">
                <a:extLst>
                  <a:ext uri="{FF2B5EF4-FFF2-40B4-BE49-F238E27FC236}">
                    <a16:creationId xmlns:a16="http://schemas.microsoft.com/office/drawing/2014/main" id="{A2E651D9-C55A-0E44-87CC-B5C3058E8346}"/>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861299" y="4901425"/>
                <a:ext cx="1819275" cy="1747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 name="Picture 3">
                <a:extLst>
                  <a:ext uri="{FF2B5EF4-FFF2-40B4-BE49-F238E27FC236}">
                    <a16:creationId xmlns:a16="http://schemas.microsoft.com/office/drawing/2014/main" id="{327E17C1-10C9-F240-8058-AA8A81C9CD34}"/>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8305800" y="5196700"/>
                <a:ext cx="8382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1" name="Picture 2">
                <a:extLst>
                  <a:ext uri="{FF2B5EF4-FFF2-40B4-BE49-F238E27FC236}">
                    <a16:creationId xmlns:a16="http://schemas.microsoft.com/office/drawing/2014/main" id="{B5200742-01FF-C548-B36E-1FF0D6BA102A}"/>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648824" y="4871262"/>
                <a:ext cx="1725475" cy="1849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32" name="TextBox 31">
              <a:extLst>
                <a:ext uri="{FF2B5EF4-FFF2-40B4-BE49-F238E27FC236}">
                  <a16:creationId xmlns:a16="http://schemas.microsoft.com/office/drawing/2014/main" id="{AEFC4395-128D-7743-BE86-BC8DD9088360}"/>
                </a:ext>
              </a:extLst>
            </p:cNvPr>
            <p:cNvSpPr txBox="1"/>
            <p:nvPr/>
          </p:nvSpPr>
          <p:spPr>
            <a:xfrm>
              <a:off x="1447760" y="2798763"/>
              <a:ext cx="2009775" cy="11080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sng" strike="noStrike" kern="1200" cap="none" spc="0" normalizeH="0" baseline="0" noProof="0" dirty="0">
                  <a:ln>
                    <a:noFill/>
                  </a:ln>
                  <a:solidFill>
                    <a:srgbClr val="000000"/>
                  </a:solidFill>
                  <a:effectLst/>
                  <a:uLnTx/>
                  <a:uFillTx/>
                  <a:latin typeface="Arial" charset="0"/>
                  <a:ea typeface="ＭＳ Ｐゴシック" charset="0"/>
                </a:rPr>
                <a:t>Fuel Fabrication</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Sintered UO</a:t>
              </a:r>
              <a:r>
                <a:rPr kumimoji="0" lang="en-US" sz="1100" b="0" i="0" u="none" strike="noStrike" kern="1200" cap="none" spc="0" normalizeH="0" baseline="30000" noProof="0" dirty="0">
                  <a:ln>
                    <a:noFill/>
                  </a:ln>
                  <a:solidFill>
                    <a:srgbClr val="000000"/>
                  </a:solidFill>
                  <a:effectLst/>
                  <a:uLnTx/>
                  <a:uFillTx/>
                  <a:latin typeface="Arial" charset="0"/>
                  <a:ea typeface="ＭＳ Ｐゴシック" charset="0"/>
                </a:rPr>
                <a:t>2</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Height 2 cm</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Diameter 1 cm</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~10 </a:t>
              </a:r>
              <a:r>
                <a:rPr kumimoji="0" lang="en-US" sz="1100" b="0" i="0" u="none" strike="noStrike" kern="1200" cap="none" spc="0" normalizeH="0" baseline="0" noProof="0" dirty="0" err="1">
                  <a:ln>
                    <a:noFill/>
                  </a:ln>
                  <a:solidFill>
                    <a:srgbClr val="000000"/>
                  </a:solidFill>
                  <a:effectLst/>
                  <a:uLnTx/>
                  <a:uFillTx/>
                  <a:latin typeface="Arial" charset="0"/>
                  <a:ea typeface="ＭＳ Ｐゴシック" charset="0"/>
                </a:rPr>
                <a:t>μm</a:t>
              </a: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 grain size</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Density &gt; 95%</a:t>
              </a:r>
            </a:p>
          </p:txBody>
        </p:sp>
        <p:sp>
          <p:nvSpPr>
            <p:cNvPr id="33" name="Text Box 11">
              <a:extLst>
                <a:ext uri="{FF2B5EF4-FFF2-40B4-BE49-F238E27FC236}">
                  <a16:creationId xmlns:a16="http://schemas.microsoft.com/office/drawing/2014/main" id="{A8E2F91B-4A18-7E41-9861-23F434140C59}"/>
                </a:ext>
              </a:extLst>
            </p:cNvPr>
            <p:cNvSpPr txBox="1">
              <a:spLocks noChangeArrowheads="1"/>
            </p:cNvSpPr>
            <p:nvPr/>
          </p:nvSpPr>
          <p:spPr bwMode="auto">
            <a:xfrm>
              <a:off x="1549360" y="4924426"/>
              <a:ext cx="1974850" cy="215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800" b="0" i="1" u="none" strike="noStrike" kern="1200" cap="none" spc="0" normalizeH="0" baseline="0" noProof="0">
                  <a:ln>
                    <a:noFill/>
                  </a:ln>
                  <a:solidFill>
                    <a:srgbClr val="002950"/>
                  </a:solidFill>
                  <a:effectLst/>
                  <a:uLnTx/>
                  <a:uFillTx/>
                  <a:latin typeface="Arial" charset="0"/>
                  <a:ea typeface="ＭＳ Ｐゴシック" charset="0"/>
                </a:rPr>
                <a:t>From Pedro Peralta, ASU</a:t>
              </a:r>
            </a:p>
          </p:txBody>
        </p:sp>
        <p:grpSp>
          <p:nvGrpSpPr>
            <p:cNvPr id="34" name="Group 33">
              <a:extLst>
                <a:ext uri="{FF2B5EF4-FFF2-40B4-BE49-F238E27FC236}">
                  <a16:creationId xmlns:a16="http://schemas.microsoft.com/office/drawing/2014/main" id="{60E1805B-E1CA-A847-BB1F-98A1EB3E4534}"/>
                </a:ext>
              </a:extLst>
            </p:cNvPr>
            <p:cNvGrpSpPr>
              <a:grpSpLocks/>
            </p:cNvGrpSpPr>
            <p:nvPr/>
          </p:nvGrpSpPr>
          <p:grpSpPr bwMode="auto">
            <a:xfrm>
              <a:off x="8110498" y="2300288"/>
              <a:ext cx="2457450" cy="4464050"/>
              <a:chOff x="6641284" y="2324100"/>
              <a:chExt cx="2455986" cy="4463537"/>
            </a:xfrm>
          </p:grpSpPr>
          <p:sp>
            <p:nvSpPr>
              <p:cNvPr id="35" name="TextBox 34">
                <a:extLst>
                  <a:ext uri="{FF2B5EF4-FFF2-40B4-BE49-F238E27FC236}">
                    <a16:creationId xmlns:a16="http://schemas.microsoft.com/office/drawing/2014/main" id="{0135F58B-EADD-324E-8540-7DBD3A3440A6}"/>
                  </a:ext>
                </a:extLst>
              </p:cNvPr>
              <p:cNvSpPr txBox="1"/>
              <p:nvPr/>
            </p:nvSpPr>
            <p:spPr>
              <a:xfrm>
                <a:off x="6991912" y="2324100"/>
                <a:ext cx="2105358" cy="110794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sng" strike="noStrike" kern="1200" cap="none" spc="0" normalizeH="0" baseline="0" noProof="0" dirty="0">
                    <a:ln>
                      <a:noFill/>
                    </a:ln>
                    <a:solidFill>
                      <a:srgbClr val="000000"/>
                    </a:solidFill>
                    <a:effectLst/>
                    <a:uLnTx/>
                    <a:uFillTx/>
                    <a:latin typeface="Arial" charset="0"/>
                    <a:ea typeface="ＭＳ Ｐゴシック" charset="0"/>
                  </a:rPr>
                  <a:t>Fuel failure</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Pellet/cladding interaction</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Cladding corrosion</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Cladding fracture</a:t>
                </a:r>
              </a:p>
              <a:p>
                <a:pPr marL="0" marR="0" lvl="0" indent="0" algn="l" defTabSz="914400" rtl="0" eaLnBrk="1" fontAlgn="auto" latinLnBrk="0" hangingPunct="1">
                  <a:lnSpc>
                    <a:spcPct val="100000"/>
                  </a:lnSpc>
                  <a:spcBef>
                    <a:spcPts val="0"/>
                  </a:spcBef>
                  <a:spcAft>
                    <a:spcPts val="0"/>
                  </a:spcAft>
                  <a:buClrTx/>
                  <a:buSzTx/>
                  <a:buFont typeface="Arial" charset="0"/>
                  <a:buChar char="•"/>
                  <a:tabLst/>
                  <a:defRPr/>
                </a:pPr>
                <a:endParaRPr kumimoji="0" lang="en-US" sz="1100" b="0" i="0" u="none" strike="noStrike" kern="1200" cap="none" spc="0" normalizeH="0" baseline="0" noProof="0" dirty="0">
                  <a:ln>
                    <a:noFill/>
                  </a:ln>
                  <a:solidFill>
                    <a:srgbClr val="000000"/>
                  </a:solidFill>
                  <a:effectLst/>
                  <a:uLnTx/>
                  <a:uFillTx/>
                  <a:latin typeface="Arial" charset="0"/>
                  <a:ea typeface="ＭＳ Ｐゴシック" charset="0"/>
                </a:endParaRPr>
              </a:p>
              <a:p>
                <a:pPr marL="0" marR="0" lvl="0" indent="0" algn="l" defTabSz="914400" rtl="0" eaLnBrk="1" fontAlgn="auto" latinLnBrk="0" hangingPunct="1">
                  <a:lnSpc>
                    <a:spcPct val="100000"/>
                  </a:lnSpc>
                  <a:spcBef>
                    <a:spcPts val="0"/>
                  </a:spcBef>
                  <a:spcAft>
                    <a:spcPts val="0"/>
                  </a:spcAft>
                  <a:buClrTx/>
                  <a:buSzTx/>
                  <a:buFont typeface="Arial" charset="0"/>
                  <a:buChar char="•"/>
                  <a:tabLst/>
                  <a:defRPr/>
                </a:pPr>
                <a:endParaRPr kumimoji="0" lang="en-US" sz="1100" b="0" i="0" u="none" strike="noStrike" kern="1200" cap="none" spc="0" normalizeH="0" baseline="0" noProof="0" dirty="0">
                  <a:ln>
                    <a:noFill/>
                  </a:ln>
                  <a:solidFill>
                    <a:srgbClr val="000000"/>
                  </a:solidFill>
                  <a:effectLst/>
                  <a:uLnTx/>
                  <a:uFillTx/>
                  <a:latin typeface="Arial" charset="0"/>
                  <a:ea typeface="ＭＳ Ｐゴシック" charset="0"/>
                </a:endParaRPr>
              </a:p>
            </p:txBody>
          </p:sp>
          <p:pic>
            <p:nvPicPr>
              <p:cNvPr id="36" name="Picture 1">
                <a:extLst>
                  <a:ext uri="{FF2B5EF4-FFF2-40B4-BE49-F238E27FC236}">
                    <a16:creationId xmlns:a16="http://schemas.microsoft.com/office/drawing/2014/main" id="{5072896E-25E1-C249-8C64-65076764E37D}"/>
                  </a:ext>
                </a:extLst>
              </p:cNvPr>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706703" y="5273669"/>
                <a:ext cx="2334285" cy="15139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 name="Text Box 11">
                <a:extLst>
                  <a:ext uri="{FF2B5EF4-FFF2-40B4-BE49-F238E27FC236}">
                    <a16:creationId xmlns:a16="http://schemas.microsoft.com/office/drawing/2014/main" id="{70B8F336-1129-FE4B-9332-BE2C7E13123F}"/>
                  </a:ext>
                </a:extLst>
              </p:cNvPr>
              <p:cNvSpPr txBox="1">
                <a:spLocks noChangeArrowheads="1"/>
              </p:cNvSpPr>
              <p:nvPr/>
            </p:nvSpPr>
            <p:spPr bwMode="auto">
              <a:xfrm>
                <a:off x="7256463" y="5098349"/>
                <a:ext cx="1258887" cy="215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800" b="0" i="1" u="none" strike="noStrike" kern="1200" cap="none" spc="0" normalizeH="0" baseline="0" noProof="0">
                    <a:ln>
                      <a:noFill/>
                    </a:ln>
                    <a:solidFill>
                      <a:srgbClr val="002950"/>
                    </a:solidFill>
                    <a:effectLst/>
                    <a:uLnTx/>
                    <a:uFillTx/>
                    <a:latin typeface="Arial" charset="0"/>
                    <a:ea typeface="ＭＳ Ｐゴシック" charset="0"/>
                  </a:rPr>
                  <a:t>Santana et al. 2011</a:t>
                </a:r>
              </a:p>
            </p:txBody>
          </p:sp>
          <p:pic>
            <p:nvPicPr>
              <p:cNvPr id="38" name="Picture 2">
                <a:extLst>
                  <a:ext uri="{FF2B5EF4-FFF2-40B4-BE49-F238E27FC236}">
                    <a16:creationId xmlns:a16="http://schemas.microsoft.com/office/drawing/2014/main" id="{CFD9BD70-8612-774E-AF83-4B6F5C254F20}"/>
                  </a:ext>
                </a:extLst>
              </p:cNvPr>
              <p:cNvPicPr>
                <a:picLocks noChangeAspect="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062991" y="3870638"/>
                <a:ext cx="1766314" cy="12928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9" name="Picture 41">
                <a:extLst>
                  <a:ext uri="{FF2B5EF4-FFF2-40B4-BE49-F238E27FC236}">
                    <a16:creationId xmlns:a16="http://schemas.microsoft.com/office/drawing/2014/main" id="{671313DD-97EC-9B40-9583-AE5B4E24981A}"/>
                  </a:ext>
                </a:extLst>
              </p:cNvPr>
              <p:cNvPicPr>
                <a:picLocks noChangeAspect="1"/>
              </p:cNvPicPr>
              <p:nvPr/>
            </p:nvPicPr>
            <p:blipFill>
              <a:blip r:embed="rId13" cstate="email">
                <a:extLst>
                  <a:ext uri="{28A0092B-C50C-407E-A947-70E740481C1C}">
                    <a14:useLocalDpi xmlns:a14="http://schemas.microsoft.com/office/drawing/2010/main"/>
                  </a:ext>
                </a:extLst>
              </a:blip>
              <a:srcRect/>
              <a:stretch>
                <a:fillRect/>
              </a:stretch>
            </p:blipFill>
            <p:spPr bwMode="auto">
              <a:xfrm>
                <a:off x="6641284" y="3077570"/>
                <a:ext cx="2455986" cy="7605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0" name="Group 39">
              <a:extLst>
                <a:ext uri="{FF2B5EF4-FFF2-40B4-BE49-F238E27FC236}">
                  <a16:creationId xmlns:a16="http://schemas.microsoft.com/office/drawing/2014/main" id="{5A5DD57E-9860-3A44-AF56-7E1A3C0A8E1B}"/>
                </a:ext>
              </a:extLst>
            </p:cNvPr>
            <p:cNvGrpSpPr>
              <a:grpSpLocks/>
            </p:cNvGrpSpPr>
            <p:nvPr/>
          </p:nvGrpSpPr>
          <p:grpSpPr bwMode="auto">
            <a:xfrm>
              <a:off x="2751098" y="2300288"/>
              <a:ext cx="1880879" cy="2726740"/>
              <a:chOff x="1280818" y="2324100"/>
              <a:chExt cx="1880489" cy="2726379"/>
            </a:xfrm>
          </p:grpSpPr>
          <p:sp>
            <p:nvSpPr>
              <p:cNvPr id="41" name="TextBox 40">
                <a:extLst>
                  <a:ext uri="{FF2B5EF4-FFF2-40B4-BE49-F238E27FC236}">
                    <a16:creationId xmlns:a16="http://schemas.microsoft.com/office/drawing/2014/main" id="{331D9FCF-70C7-EC45-BE65-EA90AFD798FF}"/>
                  </a:ext>
                </a:extLst>
              </p:cNvPr>
              <p:cNvSpPr txBox="1"/>
              <p:nvPr/>
            </p:nvSpPr>
            <p:spPr>
              <a:xfrm>
                <a:off x="1280818" y="2324100"/>
                <a:ext cx="1842705" cy="1277769"/>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sng" strike="noStrike" kern="1200" cap="none" spc="0" normalizeH="0" baseline="0" noProof="0" dirty="0">
                    <a:ln>
                      <a:noFill/>
                    </a:ln>
                    <a:solidFill>
                      <a:srgbClr val="000000"/>
                    </a:solidFill>
                    <a:effectLst/>
                    <a:uLnTx/>
                    <a:uFillTx/>
                    <a:latin typeface="Arial" charset="0"/>
                    <a:ea typeface="ＭＳ Ｐゴシック" charset="0"/>
                  </a:rPr>
                  <a:t>Early life</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Thermal expansion</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Fracture</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Point defect and fission gas generation</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Fuel Densification</a:t>
                </a:r>
              </a:p>
              <a:p>
                <a:pPr marL="0" marR="0" lvl="0" indent="0" algn="l" defTabSz="914400" rtl="0" eaLnBrk="1" fontAlgn="auto" latinLnBrk="0" hangingPunct="1">
                  <a:lnSpc>
                    <a:spcPct val="100000"/>
                  </a:lnSpc>
                  <a:spcBef>
                    <a:spcPts val="0"/>
                  </a:spcBef>
                  <a:spcAft>
                    <a:spcPts val="0"/>
                  </a:spcAft>
                  <a:buClrTx/>
                  <a:buSzTx/>
                  <a:buFont typeface="Arial" charset="0"/>
                  <a:buChar char="•"/>
                  <a:tabLst/>
                  <a:defRPr/>
                </a:pPr>
                <a:endParaRPr kumimoji="0" lang="en-US" sz="1100" b="0" i="0" u="none" strike="noStrike" kern="1200" cap="none" spc="0" normalizeH="0" baseline="0" noProof="0" dirty="0">
                  <a:ln>
                    <a:noFill/>
                  </a:ln>
                  <a:solidFill>
                    <a:srgbClr val="000000"/>
                  </a:solidFill>
                  <a:effectLst/>
                  <a:uLnTx/>
                  <a:uFillTx/>
                  <a:latin typeface="Arial" charset="0"/>
                  <a:ea typeface="ＭＳ Ｐゴシック" charset="0"/>
                </a:endParaRPr>
              </a:p>
            </p:txBody>
          </p:sp>
          <p:pic>
            <p:nvPicPr>
              <p:cNvPr id="42" name="Picture 4">
                <a:extLst>
                  <a:ext uri="{FF2B5EF4-FFF2-40B4-BE49-F238E27FC236}">
                    <a16:creationId xmlns:a16="http://schemas.microsoft.com/office/drawing/2014/main" id="{0FC71743-6082-654A-A5C3-70EA133E9EEB}"/>
                  </a:ext>
                </a:extLst>
              </p:cNvPr>
              <p:cNvPicPr>
                <a:picLocks noChangeAspect="1"/>
              </p:cNvPicPr>
              <p:nvPr/>
            </p:nvPicPr>
            <p:blipFill>
              <a:blip r:embed="rId14" cstate="email">
                <a:extLst>
                  <a:ext uri="{28A0092B-C50C-407E-A947-70E740481C1C}">
                    <a14:useLocalDpi xmlns:a14="http://schemas.microsoft.com/office/drawing/2010/main"/>
                  </a:ext>
                </a:extLst>
              </a:blip>
              <a:srcRect/>
              <a:stretch>
                <a:fillRect/>
              </a:stretch>
            </p:blipFill>
            <p:spPr bwMode="auto">
              <a:xfrm>
                <a:off x="1590449" y="3462773"/>
                <a:ext cx="1570858" cy="15877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2983182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mechanistic modeling</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A6BD0F-ABBC-C14D-BC96-77BE126A748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544883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F9782-6677-D548-9076-64ABF22FDA28}"/>
              </a:ext>
            </a:extLst>
          </p:cNvPr>
          <p:cNvSpPr>
            <a:spLocks noGrp="1"/>
          </p:cNvSpPr>
          <p:nvPr>
            <p:ph type="title"/>
          </p:nvPr>
        </p:nvSpPr>
        <p:spPr/>
        <p:txBody>
          <a:bodyPr/>
          <a:lstStyle/>
          <a:p>
            <a:r>
              <a:rPr lang="en-US" dirty="0"/>
              <a:t>The properties and performance of a material are a result of factors across various length scales</a:t>
            </a:r>
          </a:p>
        </p:txBody>
      </p:sp>
      <p:sp>
        <p:nvSpPr>
          <p:cNvPr id="4" name="Slide Number Placeholder 3">
            <a:extLst>
              <a:ext uri="{FF2B5EF4-FFF2-40B4-BE49-F238E27FC236}">
                <a16:creationId xmlns:a16="http://schemas.microsoft.com/office/drawing/2014/main" id="{9C8866BF-9A37-204D-8E84-4B6AEB25158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5" name="Group 4">
            <a:extLst>
              <a:ext uri="{FF2B5EF4-FFF2-40B4-BE49-F238E27FC236}">
                <a16:creationId xmlns:a16="http://schemas.microsoft.com/office/drawing/2014/main" id="{9333C84F-9B38-A84C-8943-3D4F4CB3A014}"/>
              </a:ext>
            </a:extLst>
          </p:cNvPr>
          <p:cNvGrpSpPr/>
          <p:nvPr/>
        </p:nvGrpSpPr>
        <p:grpSpPr>
          <a:xfrm>
            <a:off x="979623" y="4636846"/>
            <a:ext cx="1809045" cy="1580666"/>
            <a:chOff x="159173" y="2418285"/>
            <a:chExt cx="1809045" cy="1580666"/>
          </a:xfrm>
        </p:grpSpPr>
        <p:pic>
          <p:nvPicPr>
            <p:cNvPr id="6" name="Picture 5">
              <a:extLst>
                <a:ext uri="{FF2B5EF4-FFF2-40B4-BE49-F238E27FC236}">
                  <a16:creationId xmlns:a16="http://schemas.microsoft.com/office/drawing/2014/main" id="{0F294648-EEE7-D74A-906E-28EA13EA3FE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36438" y="2674777"/>
              <a:ext cx="1402066" cy="1324174"/>
            </a:xfrm>
            <a:prstGeom prst="rect">
              <a:avLst/>
            </a:prstGeom>
          </p:spPr>
        </p:pic>
        <p:sp>
          <p:nvSpPr>
            <p:cNvPr id="7" name="TextBox 6">
              <a:extLst>
                <a:ext uri="{FF2B5EF4-FFF2-40B4-BE49-F238E27FC236}">
                  <a16:creationId xmlns:a16="http://schemas.microsoft.com/office/drawing/2014/main" id="{5E79C897-B606-C745-8E9B-A6FE8E57576D}"/>
                </a:ext>
              </a:extLst>
            </p:cNvPr>
            <p:cNvSpPr txBox="1"/>
            <p:nvPr/>
          </p:nvSpPr>
          <p:spPr>
            <a:xfrm>
              <a:off x="159173" y="2418285"/>
              <a:ext cx="180904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F497D"/>
                  </a:solidFill>
                  <a:effectLst/>
                  <a:uLnTx/>
                  <a:uFillTx/>
                  <a:latin typeface="Calibri"/>
                  <a:ea typeface="+mn-ea"/>
                  <a:cs typeface="+mn-cs"/>
                </a:rPr>
                <a:t>Chemical bonds</a:t>
              </a:r>
            </a:p>
          </p:txBody>
        </p:sp>
      </p:grpSp>
      <p:grpSp>
        <p:nvGrpSpPr>
          <p:cNvPr id="8" name="Group 7">
            <a:extLst>
              <a:ext uri="{FF2B5EF4-FFF2-40B4-BE49-F238E27FC236}">
                <a16:creationId xmlns:a16="http://schemas.microsoft.com/office/drawing/2014/main" id="{829BB17C-BF68-B74A-B488-DF25D06E44D7}"/>
              </a:ext>
            </a:extLst>
          </p:cNvPr>
          <p:cNvGrpSpPr/>
          <p:nvPr/>
        </p:nvGrpSpPr>
        <p:grpSpPr>
          <a:xfrm>
            <a:off x="2575269" y="4054472"/>
            <a:ext cx="1809045" cy="1677731"/>
            <a:chOff x="1828545" y="2875129"/>
            <a:chExt cx="1809045" cy="1677731"/>
          </a:xfrm>
        </p:grpSpPr>
        <p:pic>
          <p:nvPicPr>
            <p:cNvPr id="9" name="Picture 8">
              <a:extLst>
                <a:ext uri="{FF2B5EF4-FFF2-40B4-BE49-F238E27FC236}">
                  <a16:creationId xmlns:a16="http://schemas.microsoft.com/office/drawing/2014/main" id="{C3564F68-7C63-2A46-94D1-6C0CB71D3AF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68218" y="3211151"/>
              <a:ext cx="1415305" cy="1341709"/>
            </a:xfrm>
            <a:prstGeom prst="rect">
              <a:avLst/>
            </a:prstGeom>
          </p:spPr>
        </p:pic>
        <p:sp>
          <p:nvSpPr>
            <p:cNvPr id="10" name="TextBox 9">
              <a:extLst>
                <a:ext uri="{FF2B5EF4-FFF2-40B4-BE49-F238E27FC236}">
                  <a16:creationId xmlns:a16="http://schemas.microsoft.com/office/drawing/2014/main" id="{498F60F4-937D-8349-AE7B-443AAEF88BE0}"/>
                </a:ext>
              </a:extLst>
            </p:cNvPr>
            <p:cNvSpPr txBox="1"/>
            <p:nvPr/>
          </p:nvSpPr>
          <p:spPr>
            <a:xfrm>
              <a:off x="1828545" y="2875129"/>
              <a:ext cx="180904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F497D"/>
                  </a:solidFill>
                  <a:effectLst/>
                  <a:uLnTx/>
                  <a:uFillTx/>
                  <a:latin typeface="Calibri"/>
                  <a:ea typeface="+mn-ea"/>
                  <a:cs typeface="+mn-cs"/>
                </a:rPr>
                <a:t>Crystal structure</a:t>
              </a:r>
            </a:p>
          </p:txBody>
        </p:sp>
      </p:grpSp>
      <p:grpSp>
        <p:nvGrpSpPr>
          <p:cNvPr id="11" name="Group 10">
            <a:extLst>
              <a:ext uri="{FF2B5EF4-FFF2-40B4-BE49-F238E27FC236}">
                <a16:creationId xmlns:a16="http://schemas.microsoft.com/office/drawing/2014/main" id="{EC0D9EFD-4FAF-A84F-A211-D209A7186E23}"/>
              </a:ext>
            </a:extLst>
          </p:cNvPr>
          <p:cNvGrpSpPr/>
          <p:nvPr/>
        </p:nvGrpSpPr>
        <p:grpSpPr>
          <a:xfrm>
            <a:off x="4165231" y="3629552"/>
            <a:ext cx="1809045" cy="1609733"/>
            <a:chOff x="3481148" y="3368232"/>
            <a:chExt cx="1809045" cy="1609733"/>
          </a:xfrm>
        </p:grpSpPr>
        <p:pic>
          <p:nvPicPr>
            <p:cNvPr id="12" name="Picture 11">
              <a:extLst>
                <a:ext uri="{FF2B5EF4-FFF2-40B4-BE49-F238E27FC236}">
                  <a16:creationId xmlns:a16="http://schemas.microsoft.com/office/drawing/2014/main" id="{3518EE8A-C71A-E843-B087-29B57C3023C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637590" y="3695436"/>
              <a:ext cx="1411668" cy="1282529"/>
            </a:xfrm>
            <a:prstGeom prst="rect">
              <a:avLst/>
            </a:prstGeom>
          </p:spPr>
        </p:pic>
        <p:sp>
          <p:nvSpPr>
            <p:cNvPr id="13" name="TextBox 12">
              <a:extLst>
                <a:ext uri="{FF2B5EF4-FFF2-40B4-BE49-F238E27FC236}">
                  <a16:creationId xmlns:a16="http://schemas.microsoft.com/office/drawing/2014/main" id="{5D60E909-1969-3A42-AF04-24B7BE07EC52}"/>
                </a:ext>
              </a:extLst>
            </p:cNvPr>
            <p:cNvSpPr txBox="1"/>
            <p:nvPr/>
          </p:nvSpPr>
          <p:spPr>
            <a:xfrm>
              <a:off x="3481148" y="3368232"/>
              <a:ext cx="180904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F497D"/>
                  </a:solidFill>
                  <a:effectLst/>
                  <a:uLnTx/>
                  <a:uFillTx/>
                  <a:latin typeface="Calibri"/>
                  <a:ea typeface="+mn-ea"/>
                  <a:cs typeface="+mn-cs"/>
                </a:rPr>
                <a:t>Defect interactions</a:t>
              </a:r>
            </a:p>
          </p:txBody>
        </p:sp>
      </p:grpSp>
      <p:grpSp>
        <p:nvGrpSpPr>
          <p:cNvPr id="14" name="Group 13">
            <a:extLst>
              <a:ext uri="{FF2B5EF4-FFF2-40B4-BE49-F238E27FC236}">
                <a16:creationId xmlns:a16="http://schemas.microsoft.com/office/drawing/2014/main" id="{D14C1C07-0680-D547-A9B1-3B4B15CAD1EC}"/>
              </a:ext>
            </a:extLst>
          </p:cNvPr>
          <p:cNvGrpSpPr/>
          <p:nvPr/>
        </p:nvGrpSpPr>
        <p:grpSpPr>
          <a:xfrm>
            <a:off x="5910255" y="3079174"/>
            <a:ext cx="1809045" cy="1892203"/>
            <a:chOff x="5148292" y="3727948"/>
            <a:chExt cx="1809045" cy="1892203"/>
          </a:xfrm>
        </p:grpSpPr>
        <p:pic>
          <p:nvPicPr>
            <p:cNvPr id="15" name="Picture 14">
              <a:extLst>
                <a:ext uri="{FF2B5EF4-FFF2-40B4-BE49-F238E27FC236}">
                  <a16:creationId xmlns:a16="http://schemas.microsoft.com/office/drawing/2014/main" id="{411897E9-E60B-844B-951A-CB4F27F6F50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90193" y="4066502"/>
              <a:ext cx="1553649" cy="1553649"/>
            </a:xfrm>
            <a:prstGeom prst="rect">
              <a:avLst/>
            </a:prstGeom>
          </p:spPr>
        </p:pic>
        <p:sp>
          <p:nvSpPr>
            <p:cNvPr id="16" name="TextBox 15">
              <a:extLst>
                <a:ext uri="{FF2B5EF4-FFF2-40B4-BE49-F238E27FC236}">
                  <a16:creationId xmlns:a16="http://schemas.microsoft.com/office/drawing/2014/main" id="{6EB387BB-353F-7042-BF42-01CCDAD636CA}"/>
                </a:ext>
              </a:extLst>
            </p:cNvPr>
            <p:cNvSpPr txBox="1"/>
            <p:nvPr/>
          </p:nvSpPr>
          <p:spPr>
            <a:xfrm>
              <a:off x="5148292" y="3727948"/>
              <a:ext cx="180904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F497D"/>
                  </a:solidFill>
                  <a:effectLst/>
                  <a:uLnTx/>
                  <a:uFillTx/>
                  <a:latin typeface="Calibri"/>
                  <a:ea typeface="+mn-ea"/>
                  <a:cs typeface="+mn-cs"/>
                </a:rPr>
                <a:t>Microstructure</a:t>
              </a:r>
            </a:p>
          </p:txBody>
        </p:sp>
      </p:grpSp>
      <p:grpSp>
        <p:nvGrpSpPr>
          <p:cNvPr id="17" name="Group 16">
            <a:extLst>
              <a:ext uri="{FF2B5EF4-FFF2-40B4-BE49-F238E27FC236}">
                <a16:creationId xmlns:a16="http://schemas.microsoft.com/office/drawing/2014/main" id="{94667543-2955-5C4C-851A-3A513156A3EC}"/>
              </a:ext>
            </a:extLst>
          </p:cNvPr>
          <p:cNvGrpSpPr/>
          <p:nvPr/>
        </p:nvGrpSpPr>
        <p:grpSpPr>
          <a:xfrm>
            <a:off x="7797180" y="2194503"/>
            <a:ext cx="1895676" cy="2239916"/>
            <a:chOff x="7041351" y="4010134"/>
            <a:chExt cx="1895676" cy="2239916"/>
          </a:xfrm>
        </p:grpSpPr>
        <p:pic>
          <p:nvPicPr>
            <p:cNvPr id="18" name="Picture 17">
              <a:extLst>
                <a:ext uri="{FF2B5EF4-FFF2-40B4-BE49-F238E27FC236}">
                  <a16:creationId xmlns:a16="http://schemas.microsoft.com/office/drawing/2014/main" id="{A2AAC0F9-3C47-4643-A0FF-4D1EE151F4C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041351" y="4828293"/>
              <a:ext cx="1895676" cy="1421757"/>
            </a:xfrm>
            <a:prstGeom prst="rect">
              <a:avLst/>
            </a:prstGeom>
          </p:spPr>
        </p:pic>
        <p:sp>
          <p:nvSpPr>
            <p:cNvPr id="19" name="TextBox 18">
              <a:extLst>
                <a:ext uri="{FF2B5EF4-FFF2-40B4-BE49-F238E27FC236}">
                  <a16:creationId xmlns:a16="http://schemas.microsoft.com/office/drawing/2014/main" id="{42F38310-8652-2846-89B8-B2750F0ECF7B}"/>
                </a:ext>
              </a:extLst>
            </p:cNvPr>
            <p:cNvSpPr txBox="1"/>
            <p:nvPr/>
          </p:nvSpPr>
          <p:spPr>
            <a:xfrm>
              <a:off x="7127982" y="4010134"/>
              <a:ext cx="180904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F497D"/>
                  </a:solidFill>
                  <a:effectLst/>
                  <a:uLnTx/>
                  <a:uFillTx/>
                  <a:latin typeface="Calibri"/>
                  <a:ea typeface="+mn-ea"/>
                  <a:cs typeface="+mn-cs"/>
                </a:rPr>
                <a:t>Material properties and performance</a:t>
              </a:r>
            </a:p>
          </p:txBody>
        </p:sp>
      </p:grpSp>
    </p:spTree>
    <p:extLst>
      <p:ext uri="{BB962C8B-B14F-4D97-AF65-F5344CB8AC3E}">
        <p14:creationId xmlns:p14="http://schemas.microsoft.com/office/powerpoint/2010/main" val="715858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C6D35-DF13-804A-9E6E-5B1374B4B862}"/>
              </a:ext>
            </a:extLst>
          </p:cNvPr>
          <p:cNvSpPr>
            <a:spLocks noGrp="1"/>
          </p:cNvSpPr>
          <p:nvPr>
            <p:ph type="title"/>
          </p:nvPr>
        </p:nvSpPr>
        <p:spPr/>
        <p:txBody>
          <a:bodyPr/>
          <a:lstStyle/>
          <a:p>
            <a:r>
              <a:rPr lang="en-US" dirty="0"/>
              <a:t>The crystal structure of a material is the shape of the ordered structure of the atoms</a:t>
            </a:r>
          </a:p>
        </p:txBody>
      </p:sp>
      <p:sp>
        <p:nvSpPr>
          <p:cNvPr id="3" name="Content Placeholder 2">
            <a:extLst>
              <a:ext uri="{FF2B5EF4-FFF2-40B4-BE49-F238E27FC236}">
                <a16:creationId xmlns:a16="http://schemas.microsoft.com/office/drawing/2014/main" id="{B0C21A42-FBE0-E449-8D18-3B3CC1BBD5A3}"/>
              </a:ext>
            </a:extLst>
          </p:cNvPr>
          <p:cNvSpPr>
            <a:spLocks noGrp="1"/>
          </p:cNvSpPr>
          <p:nvPr>
            <p:ph idx="1"/>
          </p:nvPr>
        </p:nvSpPr>
        <p:spPr>
          <a:xfrm>
            <a:off x="609600" y="2160495"/>
            <a:ext cx="5289176" cy="3965670"/>
          </a:xfrm>
        </p:spPr>
        <p:txBody>
          <a:bodyPr>
            <a:normAutofit fontScale="92500"/>
          </a:bodyPr>
          <a:lstStyle/>
          <a:p>
            <a:r>
              <a:rPr lang="en-US" dirty="0"/>
              <a:t>The atoms of many materials form an organized lattice, these are called </a:t>
            </a:r>
            <a:r>
              <a:rPr lang="en-US" b="1" dirty="0"/>
              <a:t>crystalline materials. </a:t>
            </a:r>
            <a:r>
              <a:rPr lang="en-US" dirty="0"/>
              <a:t>All reactor materials are crystalline.</a:t>
            </a:r>
          </a:p>
          <a:p>
            <a:r>
              <a:rPr lang="en-US" dirty="0"/>
              <a:t>The configuration of the atoms in the lattice impacts the properties of the material (density, thermal expansion coefficient, elastic modulus, etc.)</a:t>
            </a:r>
          </a:p>
          <a:p>
            <a:r>
              <a:rPr lang="en-US" dirty="0"/>
              <a:t>All major light water nuclear materials are either cubic or hexagonal</a:t>
            </a:r>
          </a:p>
        </p:txBody>
      </p:sp>
      <p:sp>
        <p:nvSpPr>
          <p:cNvPr id="4" name="Slide Number Placeholder 3">
            <a:extLst>
              <a:ext uri="{FF2B5EF4-FFF2-40B4-BE49-F238E27FC236}">
                <a16:creationId xmlns:a16="http://schemas.microsoft.com/office/drawing/2014/main" id="{7A8B7515-2537-BA49-A57C-8D2728B93FA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5" name="Group 4">
            <a:extLst>
              <a:ext uri="{FF2B5EF4-FFF2-40B4-BE49-F238E27FC236}">
                <a16:creationId xmlns:a16="http://schemas.microsoft.com/office/drawing/2014/main" id="{0109707A-357E-7645-9AA1-CC491A335D15}"/>
              </a:ext>
            </a:extLst>
          </p:cNvPr>
          <p:cNvGrpSpPr/>
          <p:nvPr/>
        </p:nvGrpSpPr>
        <p:grpSpPr>
          <a:xfrm>
            <a:off x="5898776" y="2626782"/>
            <a:ext cx="6057361" cy="3238266"/>
            <a:chOff x="372537" y="1661790"/>
            <a:chExt cx="8517672" cy="4875031"/>
          </a:xfrm>
        </p:grpSpPr>
        <p:pic>
          <p:nvPicPr>
            <p:cNvPr id="6" name="Picture 5">
              <a:extLst>
                <a:ext uri="{FF2B5EF4-FFF2-40B4-BE49-F238E27FC236}">
                  <a16:creationId xmlns:a16="http://schemas.microsoft.com/office/drawing/2014/main" id="{51F5B404-2EFC-034D-83C5-157E0CC2170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2537" y="1708825"/>
              <a:ext cx="6209297" cy="4739568"/>
            </a:xfrm>
            <a:prstGeom prst="rect">
              <a:avLst/>
            </a:prstGeom>
          </p:spPr>
        </p:pic>
        <p:pic>
          <p:nvPicPr>
            <p:cNvPr id="7" name="Picture 6">
              <a:extLst>
                <a:ext uri="{FF2B5EF4-FFF2-40B4-BE49-F238E27FC236}">
                  <a16:creationId xmlns:a16="http://schemas.microsoft.com/office/drawing/2014/main" id="{284B097F-C355-E142-A153-D054411D72C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09009" y="3077146"/>
              <a:ext cx="1398284" cy="1398284"/>
            </a:xfrm>
            <a:prstGeom prst="rect">
              <a:avLst/>
            </a:prstGeom>
          </p:spPr>
        </p:pic>
        <p:pic>
          <p:nvPicPr>
            <p:cNvPr id="8" name="Picture 7">
              <a:extLst>
                <a:ext uri="{FF2B5EF4-FFF2-40B4-BE49-F238E27FC236}">
                  <a16:creationId xmlns:a16="http://schemas.microsoft.com/office/drawing/2014/main" id="{9F3722F1-8C9D-CE4B-8BC2-F8CE93CCF504}"/>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958491" y="4447209"/>
              <a:ext cx="1658004" cy="1833505"/>
            </a:xfrm>
            <a:prstGeom prst="rect">
              <a:avLst/>
            </a:prstGeom>
          </p:spPr>
        </p:pic>
        <p:sp>
          <p:nvSpPr>
            <p:cNvPr id="9" name="TextBox 8">
              <a:extLst>
                <a:ext uri="{FF2B5EF4-FFF2-40B4-BE49-F238E27FC236}">
                  <a16:creationId xmlns:a16="http://schemas.microsoft.com/office/drawing/2014/main" id="{0DA9238B-F1AF-EC4D-B23E-19DEA1F44D30}"/>
                </a:ext>
              </a:extLst>
            </p:cNvPr>
            <p:cNvSpPr txBox="1"/>
            <p:nvPr/>
          </p:nvSpPr>
          <p:spPr>
            <a:xfrm>
              <a:off x="6779187" y="6189316"/>
              <a:ext cx="2111022" cy="3475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a:ea typeface="+mn-ea"/>
                  <a:cs typeface="+mn-cs"/>
                </a:rPr>
                <a:t>(d) Hexagonal close packed </a:t>
              </a:r>
            </a:p>
          </p:txBody>
        </p:sp>
        <p:pic>
          <p:nvPicPr>
            <p:cNvPr id="10" name="Picture 9">
              <a:extLst>
                <a:ext uri="{FF2B5EF4-FFF2-40B4-BE49-F238E27FC236}">
                  <a16:creationId xmlns:a16="http://schemas.microsoft.com/office/drawing/2014/main" id="{740D3F73-9431-EA46-851C-8CFE96FFB5A6}"/>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080788" y="1661790"/>
              <a:ext cx="1312419" cy="1439334"/>
            </a:xfrm>
            <a:prstGeom prst="rect">
              <a:avLst/>
            </a:prstGeom>
          </p:spPr>
        </p:pic>
      </p:grpSp>
    </p:spTree>
    <p:extLst>
      <p:ext uri="{BB962C8B-B14F-4D97-AF65-F5344CB8AC3E}">
        <p14:creationId xmlns:p14="http://schemas.microsoft.com/office/powerpoint/2010/main" val="4253173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8D0EE-F09D-034E-9DF6-7386558057FE}"/>
              </a:ext>
            </a:extLst>
          </p:cNvPr>
          <p:cNvSpPr>
            <a:spLocks noGrp="1"/>
          </p:cNvSpPr>
          <p:nvPr>
            <p:ph type="title"/>
          </p:nvPr>
        </p:nvSpPr>
        <p:spPr/>
        <p:txBody>
          <a:bodyPr/>
          <a:lstStyle/>
          <a:p>
            <a:r>
              <a:rPr lang="en-US" dirty="0"/>
              <a:t>Crystalline materials</a:t>
            </a:r>
          </a:p>
        </p:txBody>
      </p:sp>
      <p:sp>
        <p:nvSpPr>
          <p:cNvPr id="3" name="Content Placeholder 2">
            <a:extLst>
              <a:ext uri="{FF2B5EF4-FFF2-40B4-BE49-F238E27FC236}">
                <a16:creationId xmlns:a16="http://schemas.microsoft.com/office/drawing/2014/main" id="{1D30F83E-BC1F-EE4E-B7D4-FF32EFD942B0}"/>
              </a:ext>
            </a:extLst>
          </p:cNvPr>
          <p:cNvSpPr>
            <a:spLocks noGrp="1"/>
          </p:cNvSpPr>
          <p:nvPr>
            <p:ph idx="1"/>
          </p:nvPr>
        </p:nvSpPr>
        <p:spPr>
          <a:xfrm>
            <a:off x="609600" y="2160495"/>
            <a:ext cx="4652682" cy="3965670"/>
          </a:xfrm>
        </p:spPr>
        <p:txBody>
          <a:bodyPr/>
          <a:lstStyle/>
          <a:p>
            <a:r>
              <a:rPr lang="en-US" dirty="0"/>
              <a:t>In crystalline materials, the lattices are not perfect, they have defects</a:t>
            </a:r>
          </a:p>
          <a:p>
            <a:r>
              <a:rPr lang="en-US" dirty="0"/>
              <a:t>Defects can be 0D, 1D, 2D, 3D</a:t>
            </a:r>
          </a:p>
          <a:p>
            <a:r>
              <a:rPr lang="en-US" dirty="0"/>
              <a:t>The interactions between defects seriously impact material properties and how they perform</a:t>
            </a:r>
          </a:p>
        </p:txBody>
      </p:sp>
      <p:sp>
        <p:nvSpPr>
          <p:cNvPr id="4" name="Slide Number Placeholder 3">
            <a:extLst>
              <a:ext uri="{FF2B5EF4-FFF2-40B4-BE49-F238E27FC236}">
                <a16:creationId xmlns:a16="http://schemas.microsoft.com/office/drawing/2014/main" id="{B3FC11E8-1778-EA4B-8FB3-9C5737B087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8F3CBE4A-482A-E442-BC2C-1B6E696598A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79420" y="2160495"/>
            <a:ext cx="5751967" cy="3549785"/>
          </a:xfrm>
          <a:prstGeom prst="rect">
            <a:avLst/>
          </a:prstGeom>
        </p:spPr>
      </p:pic>
    </p:spTree>
    <p:extLst>
      <p:ext uri="{BB962C8B-B14F-4D97-AF65-F5344CB8AC3E}">
        <p14:creationId xmlns:p14="http://schemas.microsoft.com/office/powerpoint/2010/main" val="6014962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3FE18-22D9-E44F-98F7-548EC2BD03FC}"/>
              </a:ext>
            </a:extLst>
          </p:cNvPr>
          <p:cNvSpPr>
            <a:spLocks noGrp="1"/>
          </p:cNvSpPr>
          <p:nvPr>
            <p:ph type="title"/>
          </p:nvPr>
        </p:nvSpPr>
        <p:spPr/>
        <p:txBody>
          <a:bodyPr/>
          <a:lstStyle/>
          <a:p>
            <a:r>
              <a:rPr lang="en-US" dirty="0"/>
              <a:t>Point defects</a:t>
            </a:r>
          </a:p>
        </p:txBody>
      </p:sp>
      <p:sp>
        <p:nvSpPr>
          <p:cNvPr id="3" name="Content Placeholder 2">
            <a:extLst>
              <a:ext uri="{FF2B5EF4-FFF2-40B4-BE49-F238E27FC236}">
                <a16:creationId xmlns:a16="http://schemas.microsoft.com/office/drawing/2014/main" id="{D9F3AF1A-5AEF-5F43-B684-805A6222B80E}"/>
              </a:ext>
            </a:extLst>
          </p:cNvPr>
          <p:cNvSpPr>
            <a:spLocks noGrp="1"/>
          </p:cNvSpPr>
          <p:nvPr>
            <p:ph idx="1"/>
          </p:nvPr>
        </p:nvSpPr>
        <p:spPr>
          <a:xfrm>
            <a:off x="609599" y="2160495"/>
            <a:ext cx="6113929" cy="4052046"/>
          </a:xfrm>
        </p:spPr>
        <p:txBody>
          <a:bodyPr>
            <a:normAutofit fontScale="92500" lnSpcReduction="10000"/>
          </a:bodyPr>
          <a:lstStyle/>
          <a:p>
            <a:r>
              <a:rPr lang="en-US" dirty="0"/>
              <a:t>Point defects (zero-dimensional defects) are lattice imperfections related to one or two lattice sites</a:t>
            </a:r>
          </a:p>
          <a:p>
            <a:r>
              <a:rPr lang="en-US" dirty="0"/>
              <a:t>There are several types of point defects</a:t>
            </a:r>
          </a:p>
          <a:p>
            <a:pPr lvl="1"/>
            <a:r>
              <a:rPr lang="en-US" b="1" dirty="0"/>
              <a:t>Vacancies</a:t>
            </a:r>
            <a:endParaRPr lang="en-US" dirty="0"/>
          </a:p>
          <a:p>
            <a:pPr lvl="1"/>
            <a:r>
              <a:rPr lang="en-US" b="1" dirty="0"/>
              <a:t>Self interstitial atoms (SIA) </a:t>
            </a:r>
          </a:p>
          <a:p>
            <a:pPr lvl="1"/>
            <a:r>
              <a:rPr lang="en-US" b="1" dirty="0"/>
              <a:t>Interstitial impurity atoms</a:t>
            </a:r>
            <a:endParaRPr lang="en-US" dirty="0"/>
          </a:p>
          <a:p>
            <a:pPr lvl="1"/>
            <a:r>
              <a:rPr lang="en-US" b="1" dirty="0"/>
              <a:t>Substitutional impurity atoms</a:t>
            </a:r>
            <a:r>
              <a:rPr lang="en-US" dirty="0"/>
              <a:t> </a:t>
            </a:r>
          </a:p>
          <a:p>
            <a:r>
              <a:rPr lang="en-US" dirty="0"/>
              <a:t>Point defects control the mobility of atoms and, therefore influence all processes that depend on diffusion</a:t>
            </a:r>
          </a:p>
          <a:p>
            <a:endParaRPr lang="en-US" dirty="0"/>
          </a:p>
        </p:txBody>
      </p:sp>
      <p:sp>
        <p:nvSpPr>
          <p:cNvPr id="4" name="Slide Number Placeholder 3">
            <a:extLst>
              <a:ext uri="{FF2B5EF4-FFF2-40B4-BE49-F238E27FC236}">
                <a16:creationId xmlns:a16="http://schemas.microsoft.com/office/drawing/2014/main" id="{0FCC0363-E320-F849-9FBC-65065EE2271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44DFE120-70D3-6D4F-9AED-31DC3EC522C5}"/>
              </a:ext>
            </a:extLst>
          </p:cNvPr>
          <p:cNvPicPr>
            <a:picLocks noChangeAspect="1"/>
          </p:cNvPicPr>
          <p:nvPr/>
        </p:nvPicPr>
        <p:blipFill>
          <a:blip r:embed="rId2"/>
          <a:stretch>
            <a:fillRect/>
          </a:stretch>
        </p:blipFill>
        <p:spPr>
          <a:xfrm>
            <a:off x="7440325" y="1968501"/>
            <a:ext cx="3209745" cy="4360192"/>
          </a:xfrm>
          <a:prstGeom prst="rect">
            <a:avLst/>
          </a:prstGeom>
        </p:spPr>
      </p:pic>
    </p:spTree>
    <p:extLst>
      <p:ext uri="{BB962C8B-B14F-4D97-AF65-F5344CB8AC3E}">
        <p14:creationId xmlns:p14="http://schemas.microsoft.com/office/powerpoint/2010/main" val="30471042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B1A83-89A5-0441-8CD0-A82DEF4CE184}"/>
              </a:ext>
            </a:extLst>
          </p:cNvPr>
          <p:cNvSpPr>
            <a:spLocks noGrp="1"/>
          </p:cNvSpPr>
          <p:nvPr>
            <p:ph type="title"/>
          </p:nvPr>
        </p:nvSpPr>
        <p:spPr/>
        <p:txBody>
          <a:bodyPr/>
          <a:lstStyle/>
          <a:p>
            <a:r>
              <a:rPr lang="en-US" dirty="0"/>
              <a:t>Point defects</a:t>
            </a:r>
          </a:p>
        </p:txBody>
      </p:sp>
      <p:sp>
        <p:nvSpPr>
          <p:cNvPr id="3" name="Content Placeholder 2">
            <a:extLst>
              <a:ext uri="{FF2B5EF4-FFF2-40B4-BE49-F238E27FC236}">
                <a16:creationId xmlns:a16="http://schemas.microsoft.com/office/drawing/2014/main" id="{C3EBE798-9024-5249-97C4-41C7CB382FAE}"/>
              </a:ext>
            </a:extLst>
          </p:cNvPr>
          <p:cNvSpPr>
            <a:spLocks noGrp="1"/>
          </p:cNvSpPr>
          <p:nvPr>
            <p:ph idx="1"/>
          </p:nvPr>
        </p:nvSpPr>
        <p:spPr>
          <a:xfrm>
            <a:off x="609600" y="2160495"/>
            <a:ext cx="6418729" cy="3965670"/>
          </a:xfrm>
        </p:spPr>
        <p:txBody>
          <a:bodyPr>
            <a:normAutofit fontScale="92500" lnSpcReduction="10000"/>
          </a:bodyPr>
          <a:lstStyle/>
          <a:p>
            <a:r>
              <a:rPr lang="en-US" dirty="0"/>
              <a:t>Vacancies and interstitials form naturally in materials</a:t>
            </a:r>
          </a:p>
          <a:p>
            <a:r>
              <a:rPr lang="en-US" dirty="0"/>
              <a:t>Extra atoms can sit on a surface, creating a vacancy, or a surface can have a missing atom, creating a self interstitial atom (SIA)</a:t>
            </a:r>
          </a:p>
          <a:p>
            <a:r>
              <a:rPr lang="en-US" dirty="0"/>
              <a:t>We define the number of vacancies or interstitials in terms of a concentration</a:t>
            </a:r>
            <a:endParaRPr lang="en-US" i="1" dirty="0"/>
          </a:p>
          <a:p>
            <a:endParaRPr lang="en-US" i="1" dirty="0"/>
          </a:p>
          <a:p>
            <a:endParaRPr lang="en-US" i="1" dirty="0"/>
          </a:p>
          <a:p>
            <a:r>
              <a:rPr lang="en-US" dirty="0"/>
              <a:t>There exists an equilibrium concentration of point defects</a:t>
            </a:r>
          </a:p>
          <a:p>
            <a:endParaRPr lang="en-US" i="1" dirty="0"/>
          </a:p>
          <a:p>
            <a:endParaRPr lang="en-US" dirty="0"/>
          </a:p>
        </p:txBody>
      </p:sp>
      <p:sp>
        <p:nvSpPr>
          <p:cNvPr id="4" name="Slide Number Placeholder 3">
            <a:extLst>
              <a:ext uri="{FF2B5EF4-FFF2-40B4-BE49-F238E27FC236}">
                <a16:creationId xmlns:a16="http://schemas.microsoft.com/office/drawing/2014/main" id="{C56D77D4-323B-934F-81F5-5C827E2837D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5" name="Object 3">
            <a:extLst>
              <a:ext uri="{FF2B5EF4-FFF2-40B4-BE49-F238E27FC236}">
                <a16:creationId xmlns:a16="http://schemas.microsoft.com/office/drawing/2014/main" id="{16195ACD-DAB4-A544-AAF6-45A5EDF7FA8B}"/>
              </a:ext>
            </a:extLst>
          </p:cNvPr>
          <p:cNvGraphicFramePr>
            <a:graphicFrameLocks noChangeAspect="1"/>
          </p:cNvGraphicFramePr>
          <p:nvPr/>
        </p:nvGraphicFramePr>
        <p:xfrm>
          <a:off x="3636185" y="4567393"/>
          <a:ext cx="2788043" cy="544997"/>
        </p:xfrm>
        <a:graphic>
          <a:graphicData uri="http://schemas.openxmlformats.org/presentationml/2006/ole">
            <mc:AlternateContent xmlns:mc="http://schemas.openxmlformats.org/markup-compatibility/2006">
              <mc:Choice xmlns:v="urn:schemas-microsoft-com:vml" Requires="v">
                <p:oleObj name="Equation" r:id="rId3" imgW="2094591" imgH="406224" progId="Equation.3">
                  <p:embed/>
                </p:oleObj>
              </mc:Choice>
              <mc:Fallback>
                <p:oleObj name="Equation" r:id="rId3" imgW="2094591" imgH="406224" progId="Equation.3">
                  <p:embed/>
                  <p:pic>
                    <p:nvPicPr>
                      <p:cNvPr id="5" name="Object 3">
                        <a:extLst>
                          <a:ext uri="{FF2B5EF4-FFF2-40B4-BE49-F238E27FC236}">
                            <a16:creationId xmlns:a16="http://schemas.microsoft.com/office/drawing/2014/main" id="{16195ACD-DAB4-A544-AAF6-45A5EDF7FA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6185" y="4567393"/>
                        <a:ext cx="2788043" cy="544997"/>
                      </a:xfrm>
                      <a:prstGeom prst="rect">
                        <a:avLst/>
                      </a:prstGeom>
                      <a:noFill/>
                    </p:spPr>
                  </p:pic>
                </p:oleObj>
              </mc:Fallback>
            </mc:AlternateContent>
          </a:graphicData>
        </a:graphic>
      </p:graphicFrame>
      <p:pic>
        <p:nvPicPr>
          <p:cNvPr id="6" name="Picture 5">
            <a:extLst>
              <a:ext uri="{FF2B5EF4-FFF2-40B4-BE49-F238E27FC236}">
                <a16:creationId xmlns:a16="http://schemas.microsoft.com/office/drawing/2014/main" id="{D1977E77-A589-D844-BB75-02022A8D42E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453074" y="1195743"/>
            <a:ext cx="3887083" cy="2672687"/>
          </a:xfrm>
          <a:prstGeom prst="rect">
            <a:avLst/>
          </a:prstGeom>
        </p:spPr>
      </p:pic>
      <p:pic>
        <p:nvPicPr>
          <p:cNvPr id="7" name="Picture 6">
            <a:extLst>
              <a:ext uri="{FF2B5EF4-FFF2-40B4-BE49-F238E27FC236}">
                <a16:creationId xmlns:a16="http://schemas.microsoft.com/office/drawing/2014/main" id="{A39554BF-232C-DA46-B9AB-3A8F5F48DBB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192146" y="3868430"/>
            <a:ext cx="3905769" cy="2487921"/>
          </a:xfrm>
          <a:prstGeom prst="rect">
            <a:avLst/>
          </a:prstGeom>
        </p:spPr>
      </p:pic>
      <p:pic>
        <p:nvPicPr>
          <p:cNvPr id="8" name="Picture 7">
            <a:extLst>
              <a:ext uri="{FF2B5EF4-FFF2-40B4-BE49-F238E27FC236}">
                <a16:creationId xmlns:a16="http://schemas.microsoft.com/office/drawing/2014/main" id="{7BA5154A-D484-2C41-A011-FB988783803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rot="10800000">
            <a:off x="3875333" y="5721259"/>
            <a:ext cx="2184400" cy="596900"/>
          </a:xfrm>
          <a:prstGeom prst="rect">
            <a:avLst/>
          </a:prstGeom>
        </p:spPr>
      </p:pic>
    </p:spTree>
    <p:extLst>
      <p:ext uri="{BB962C8B-B14F-4D97-AF65-F5344CB8AC3E}">
        <p14:creationId xmlns:p14="http://schemas.microsoft.com/office/powerpoint/2010/main" val="8976269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064B2-01A3-6A46-A6C4-75E208EEC0D9}"/>
              </a:ext>
            </a:extLst>
          </p:cNvPr>
          <p:cNvSpPr>
            <a:spLocks noGrp="1"/>
          </p:cNvSpPr>
          <p:nvPr>
            <p:ph type="title"/>
          </p:nvPr>
        </p:nvSpPr>
        <p:spPr/>
        <p:txBody>
          <a:bodyPr/>
          <a:lstStyle/>
          <a:p>
            <a:r>
              <a:rPr lang="en-US" dirty="0"/>
              <a:t>Radiation damage</a:t>
            </a:r>
          </a:p>
        </p:txBody>
      </p:sp>
      <p:sp>
        <p:nvSpPr>
          <p:cNvPr id="3" name="Content Placeholder 2">
            <a:extLst>
              <a:ext uri="{FF2B5EF4-FFF2-40B4-BE49-F238E27FC236}">
                <a16:creationId xmlns:a16="http://schemas.microsoft.com/office/drawing/2014/main" id="{DDBE6B6A-28EC-2F4D-8F74-69F99D6FEA4D}"/>
              </a:ext>
            </a:extLst>
          </p:cNvPr>
          <p:cNvSpPr>
            <a:spLocks noGrp="1"/>
          </p:cNvSpPr>
          <p:nvPr>
            <p:ph idx="1"/>
          </p:nvPr>
        </p:nvSpPr>
        <p:spPr>
          <a:xfrm>
            <a:off x="609600" y="2160495"/>
            <a:ext cx="4173415" cy="3965670"/>
          </a:xfrm>
        </p:spPr>
        <p:txBody>
          <a:bodyPr/>
          <a:lstStyle/>
          <a:p>
            <a:r>
              <a:rPr lang="en-US" dirty="0"/>
              <a:t>Ionizing radiation can introduce defects into the crystal lattice, called radiation damage</a:t>
            </a:r>
          </a:p>
          <a:p>
            <a:r>
              <a:rPr lang="en-US" dirty="0"/>
              <a:t>PKA collisions create a collision cascade, which results in the generation of defects (point and clusters)</a:t>
            </a:r>
          </a:p>
        </p:txBody>
      </p:sp>
      <p:sp>
        <p:nvSpPr>
          <p:cNvPr id="4" name="Slide Number Placeholder 3">
            <a:extLst>
              <a:ext uri="{FF2B5EF4-FFF2-40B4-BE49-F238E27FC236}">
                <a16:creationId xmlns:a16="http://schemas.microsoft.com/office/drawing/2014/main" id="{0B9699BF-A43B-F24C-88F4-12324B69962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B4976239-C1D2-804A-BF47-11B23244BB55}"/>
              </a:ext>
            </a:extLst>
          </p:cNvPr>
          <p:cNvPicPr>
            <a:picLocks noChangeAspect="1"/>
          </p:cNvPicPr>
          <p:nvPr/>
        </p:nvPicPr>
        <p:blipFill>
          <a:blip r:embed="rId2" cstate="email">
            <a:alphaModFix/>
            <a:extLst>
              <a:ext uri="{28A0092B-C50C-407E-A947-70E740481C1C}">
                <a14:useLocalDpi xmlns:a14="http://schemas.microsoft.com/office/drawing/2010/main"/>
              </a:ext>
            </a:extLst>
          </a:blip>
          <a:stretch>
            <a:fillRect/>
          </a:stretch>
        </p:blipFill>
        <p:spPr>
          <a:xfrm rot="16200000">
            <a:off x="4529796" y="2440355"/>
            <a:ext cx="3774831" cy="2831123"/>
          </a:xfrm>
          <a:prstGeom prst="rect">
            <a:avLst/>
          </a:prstGeom>
        </p:spPr>
      </p:pic>
      <p:pic>
        <p:nvPicPr>
          <p:cNvPr id="7" name="Picture 6">
            <a:extLst>
              <a:ext uri="{FF2B5EF4-FFF2-40B4-BE49-F238E27FC236}">
                <a16:creationId xmlns:a16="http://schemas.microsoft.com/office/drawing/2014/main" id="{90B49E4F-FEDE-2347-96D0-29F8D9C49BB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17124" y="2358440"/>
            <a:ext cx="3632534" cy="2994953"/>
          </a:xfrm>
          <a:prstGeom prst="rect">
            <a:avLst/>
          </a:prstGeom>
        </p:spPr>
      </p:pic>
    </p:spTree>
    <p:extLst>
      <p:ext uri="{BB962C8B-B14F-4D97-AF65-F5344CB8AC3E}">
        <p14:creationId xmlns:p14="http://schemas.microsoft.com/office/powerpoint/2010/main" val="3157248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4DDCB-8197-8943-9C05-9F481DECD4FF}"/>
              </a:ext>
            </a:extLst>
          </p:cNvPr>
          <p:cNvSpPr>
            <a:spLocks noGrp="1"/>
          </p:cNvSpPr>
          <p:nvPr>
            <p:ph type="title"/>
          </p:nvPr>
        </p:nvSpPr>
        <p:spPr/>
        <p:txBody>
          <a:bodyPr/>
          <a:lstStyle/>
          <a:p>
            <a:r>
              <a:rPr lang="en-US" dirty="0"/>
              <a:t>Dislocations are imperfections associated with a line of lattice sites (1D defect)</a:t>
            </a:r>
          </a:p>
        </p:txBody>
      </p:sp>
      <p:sp>
        <p:nvSpPr>
          <p:cNvPr id="3" name="Content Placeholder 2">
            <a:extLst>
              <a:ext uri="{FF2B5EF4-FFF2-40B4-BE49-F238E27FC236}">
                <a16:creationId xmlns:a16="http://schemas.microsoft.com/office/drawing/2014/main" id="{4976C1CA-E184-004B-87AB-FF3F5EA307BB}"/>
              </a:ext>
            </a:extLst>
          </p:cNvPr>
          <p:cNvSpPr>
            <a:spLocks noGrp="1"/>
          </p:cNvSpPr>
          <p:nvPr>
            <p:ph idx="1"/>
          </p:nvPr>
        </p:nvSpPr>
        <p:spPr>
          <a:xfrm>
            <a:off x="609600" y="2160495"/>
            <a:ext cx="5585012" cy="3965670"/>
          </a:xfrm>
        </p:spPr>
        <p:txBody>
          <a:bodyPr/>
          <a:lstStyle/>
          <a:p>
            <a:r>
              <a:rPr lang="en-US" dirty="0"/>
              <a:t>In a dislocation, an extra half plane of atoms is inserted into the lattice</a:t>
            </a:r>
          </a:p>
          <a:p>
            <a:r>
              <a:rPr lang="en-US" dirty="0"/>
              <a:t>When it moves, only a small number of bonds are broken at a time</a:t>
            </a:r>
          </a:p>
          <a:p>
            <a:r>
              <a:rPr lang="en-US" dirty="0"/>
              <a:t>Dislocation motion controls the plastic (permanent) deformation of crystalline materials</a:t>
            </a:r>
          </a:p>
          <a:p>
            <a:endParaRPr lang="en-US" dirty="0"/>
          </a:p>
        </p:txBody>
      </p:sp>
      <p:sp>
        <p:nvSpPr>
          <p:cNvPr id="4" name="Slide Number Placeholder 3">
            <a:extLst>
              <a:ext uri="{FF2B5EF4-FFF2-40B4-BE49-F238E27FC236}">
                <a16:creationId xmlns:a16="http://schemas.microsoft.com/office/drawing/2014/main" id="{3F5E58C7-A17D-134D-88FA-E884F519C8C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5" descr="Perspective view of edgedislocation">
            <a:extLst>
              <a:ext uri="{FF2B5EF4-FFF2-40B4-BE49-F238E27FC236}">
                <a16:creationId xmlns:a16="http://schemas.microsoft.com/office/drawing/2014/main" id="{92C716BF-F207-4C4F-BC67-768F75CC8AB4}"/>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463962" y="2160495"/>
            <a:ext cx="3233698" cy="28063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791F20B1-4C6B-7648-AA1B-B5303D962A9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76598" y="4966849"/>
            <a:ext cx="7330166" cy="1891151"/>
          </a:xfrm>
          <a:prstGeom prst="rect">
            <a:avLst/>
          </a:prstGeom>
        </p:spPr>
      </p:pic>
    </p:spTree>
    <p:extLst>
      <p:ext uri="{BB962C8B-B14F-4D97-AF65-F5344CB8AC3E}">
        <p14:creationId xmlns:p14="http://schemas.microsoft.com/office/powerpoint/2010/main" val="17570972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A8795-CA10-7146-83ED-9B29A8DE3317}"/>
              </a:ext>
            </a:extLst>
          </p:cNvPr>
          <p:cNvSpPr>
            <a:spLocks noGrp="1"/>
          </p:cNvSpPr>
          <p:nvPr>
            <p:ph type="title"/>
          </p:nvPr>
        </p:nvSpPr>
        <p:spPr/>
        <p:txBody>
          <a:bodyPr/>
          <a:lstStyle/>
          <a:p>
            <a:r>
              <a:rPr lang="en-US" dirty="0"/>
              <a:t>Grain boundaries</a:t>
            </a:r>
          </a:p>
        </p:txBody>
      </p:sp>
      <p:sp>
        <p:nvSpPr>
          <p:cNvPr id="3" name="Content Placeholder 2">
            <a:extLst>
              <a:ext uri="{FF2B5EF4-FFF2-40B4-BE49-F238E27FC236}">
                <a16:creationId xmlns:a16="http://schemas.microsoft.com/office/drawing/2014/main" id="{04AC52E9-77B9-2B4D-9E16-74F03B9A7DCA}"/>
              </a:ext>
            </a:extLst>
          </p:cNvPr>
          <p:cNvSpPr>
            <a:spLocks noGrp="1"/>
          </p:cNvSpPr>
          <p:nvPr>
            <p:ph idx="1"/>
          </p:nvPr>
        </p:nvSpPr>
        <p:spPr>
          <a:xfrm>
            <a:off x="609600" y="2160495"/>
            <a:ext cx="5549153" cy="3965670"/>
          </a:xfrm>
        </p:spPr>
        <p:txBody>
          <a:bodyPr/>
          <a:lstStyle/>
          <a:p>
            <a:r>
              <a:rPr lang="en-US" dirty="0"/>
              <a:t>Materials are typically composed of various regions where the crystal lattice is oriented differently. These regions are called </a:t>
            </a:r>
            <a:r>
              <a:rPr lang="en-US" b="1" dirty="0"/>
              <a:t>grains</a:t>
            </a:r>
            <a:endParaRPr lang="en-US" dirty="0"/>
          </a:p>
          <a:p>
            <a:r>
              <a:rPr lang="en-US" dirty="0"/>
              <a:t>When two grains meet, there is a plane of atoms that do not follow the crystal lattice called a </a:t>
            </a:r>
            <a:r>
              <a:rPr lang="en-US" b="1" dirty="0"/>
              <a:t>grain boundary</a:t>
            </a:r>
            <a:endParaRPr lang="en-US" dirty="0"/>
          </a:p>
          <a:p>
            <a:r>
              <a:rPr lang="en-US" dirty="0"/>
              <a:t>Most crystalline materials are polycrystalline, not single crystal</a:t>
            </a:r>
          </a:p>
          <a:p>
            <a:endParaRPr lang="en-US" dirty="0"/>
          </a:p>
        </p:txBody>
      </p:sp>
      <p:sp>
        <p:nvSpPr>
          <p:cNvPr id="4" name="Slide Number Placeholder 3">
            <a:extLst>
              <a:ext uri="{FF2B5EF4-FFF2-40B4-BE49-F238E27FC236}">
                <a16:creationId xmlns:a16="http://schemas.microsoft.com/office/drawing/2014/main" id="{7D341CCC-3101-7C43-86DE-9EF6B1629ED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5" name="Group 4">
            <a:extLst>
              <a:ext uri="{FF2B5EF4-FFF2-40B4-BE49-F238E27FC236}">
                <a16:creationId xmlns:a16="http://schemas.microsoft.com/office/drawing/2014/main" id="{437F60CD-7AC2-D342-88AA-9EB584D5B2CF}"/>
              </a:ext>
            </a:extLst>
          </p:cNvPr>
          <p:cNvGrpSpPr/>
          <p:nvPr/>
        </p:nvGrpSpPr>
        <p:grpSpPr>
          <a:xfrm>
            <a:off x="7295258" y="2216150"/>
            <a:ext cx="4539490" cy="1815882"/>
            <a:chOff x="4546246" y="4977070"/>
            <a:chExt cx="4539490" cy="1815882"/>
          </a:xfrm>
        </p:grpSpPr>
        <p:pic>
          <p:nvPicPr>
            <p:cNvPr id="6" name="Picture 5">
              <a:extLst>
                <a:ext uri="{FF2B5EF4-FFF2-40B4-BE49-F238E27FC236}">
                  <a16:creationId xmlns:a16="http://schemas.microsoft.com/office/drawing/2014/main" id="{2235FCCB-71FA-1D46-96F8-91F1215C92B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46246" y="4977070"/>
              <a:ext cx="2756892" cy="1745829"/>
            </a:xfrm>
            <a:prstGeom prst="rect">
              <a:avLst/>
            </a:prstGeom>
          </p:spPr>
        </p:pic>
        <p:sp>
          <p:nvSpPr>
            <p:cNvPr id="7" name="TextBox 6">
              <a:extLst>
                <a:ext uri="{FF2B5EF4-FFF2-40B4-BE49-F238E27FC236}">
                  <a16:creationId xmlns:a16="http://schemas.microsoft.com/office/drawing/2014/main" id="{ED4C3C27-BF36-6540-8222-32642F0D3B8D}"/>
                </a:ext>
              </a:extLst>
            </p:cNvPr>
            <p:cNvSpPr txBox="1"/>
            <p:nvPr/>
          </p:nvSpPr>
          <p:spPr>
            <a:xfrm>
              <a:off x="7396558" y="4977070"/>
              <a:ext cx="1689178"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High-res transmission </a:t>
              </a:r>
              <a:r>
                <a:rPr kumimoji="0" lang="en-US" sz="1400" b="0" i="0" u="none" strike="noStrike" kern="1200" cap="none" spc="0" normalizeH="0" baseline="0" noProof="0" dirty="0" err="1">
                  <a:ln>
                    <a:noFill/>
                  </a:ln>
                  <a:solidFill>
                    <a:prstClr val="black"/>
                  </a:solidFill>
                  <a:effectLst/>
                  <a:uLnTx/>
                  <a:uFillTx/>
                  <a:latin typeface="Calibri"/>
                  <a:ea typeface="+mn-ea"/>
                  <a:cs typeface="+mn-cs"/>
                </a:rPr>
                <a:t>eleectron</a:t>
              </a:r>
              <a:r>
                <a:rPr kumimoji="0" lang="en-US" sz="1400" b="0" i="0" u="none" strike="noStrike" kern="1200" cap="none" spc="0" normalizeH="0" baseline="0" noProof="0" dirty="0">
                  <a:ln>
                    <a:noFill/>
                  </a:ln>
                  <a:solidFill>
                    <a:prstClr val="black"/>
                  </a:solidFill>
                  <a:effectLst/>
                  <a:uLnTx/>
                  <a:uFillTx/>
                  <a:latin typeface="Calibri"/>
                  <a:ea typeface="+mn-ea"/>
                  <a:cs typeface="+mn-cs"/>
                </a:rPr>
                <a:t> microscopy can also show individual atoms (palladium)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err="1">
                  <a:ln>
                    <a:noFill/>
                  </a:ln>
                  <a:solidFill>
                    <a:prstClr val="black"/>
                  </a:solidFill>
                  <a:effectLst/>
                  <a:uLnTx/>
                  <a:uFillTx/>
                  <a:latin typeface="Calibri"/>
                  <a:ea typeface="+mn-ea"/>
                  <a:cs typeface="+mn-cs"/>
                </a:rPr>
                <a:t>www.knmf.kit.edu</a:t>
              </a:r>
              <a:r>
                <a:rPr kumimoji="0" lang="en-US" sz="1400" b="0" i="1" u="none" strike="noStrike" kern="1200" cap="none" spc="0" normalizeH="0" baseline="0" noProof="0" dirty="0">
                  <a:ln>
                    <a:noFill/>
                  </a:ln>
                  <a:solidFill>
                    <a:prstClr val="black"/>
                  </a:solidFill>
                  <a:effectLst/>
                  <a:uLnTx/>
                  <a:uFillTx/>
                  <a:latin typeface="Calibri"/>
                  <a:ea typeface="+mn-ea"/>
                  <a:cs typeface="+mn-cs"/>
                </a:rPr>
                <a:t>/</a:t>
              </a:r>
              <a:r>
                <a:rPr kumimoji="0" lang="en-US" sz="1400" b="0" i="1" u="none" strike="noStrike" kern="1200" cap="none" spc="0" normalizeH="0" baseline="0" noProof="0" dirty="0" err="1">
                  <a:ln>
                    <a:noFill/>
                  </a:ln>
                  <a:solidFill>
                    <a:prstClr val="black"/>
                  </a:solidFill>
                  <a:effectLst/>
                  <a:uLnTx/>
                  <a:uFillTx/>
                  <a:latin typeface="Calibri"/>
                  <a:ea typeface="+mn-ea"/>
                  <a:cs typeface="+mn-cs"/>
                </a:rPr>
                <a:t>TEM.php</a:t>
              </a:r>
              <a:endParaRPr kumimoji="0" lang="en-US" sz="1400" b="0" i="1"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8" name="Group 7">
            <a:extLst>
              <a:ext uri="{FF2B5EF4-FFF2-40B4-BE49-F238E27FC236}">
                <a16:creationId xmlns:a16="http://schemas.microsoft.com/office/drawing/2014/main" id="{3A6E987F-69B8-904B-98D7-5489F6678E5E}"/>
              </a:ext>
            </a:extLst>
          </p:cNvPr>
          <p:cNvGrpSpPr/>
          <p:nvPr/>
        </p:nvGrpSpPr>
        <p:grpSpPr>
          <a:xfrm>
            <a:off x="8036683" y="4280476"/>
            <a:ext cx="2624363" cy="2218628"/>
            <a:chOff x="5454848" y="2985798"/>
            <a:chExt cx="2624363" cy="2218628"/>
          </a:xfrm>
        </p:grpSpPr>
        <p:pic>
          <p:nvPicPr>
            <p:cNvPr id="9" name="Picture 8">
              <a:extLst>
                <a:ext uri="{FF2B5EF4-FFF2-40B4-BE49-F238E27FC236}">
                  <a16:creationId xmlns:a16="http://schemas.microsoft.com/office/drawing/2014/main" id="{89431338-E8C2-D142-A7C8-E4C948BEA40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27715" y="2985798"/>
              <a:ext cx="2119260" cy="1695408"/>
            </a:xfrm>
            <a:prstGeom prst="rect">
              <a:avLst/>
            </a:prstGeom>
          </p:spPr>
        </p:pic>
        <p:sp>
          <p:nvSpPr>
            <p:cNvPr id="10" name="TextBox 9">
              <a:extLst>
                <a:ext uri="{FF2B5EF4-FFF2-40B4-BE49-F238E27FC236}">
                  <a16:creationId xmlns:a16="http://schemas.microsoft.com/office/drawing/2014/main" id="{F1C2482D-1D9E-0442-A2B6-37978F2E5806}"/>
                </a:ext>
              </a:extLst>
            </p:cNvPr>
            <p:cNvSpPr txBox="1"/>
            <p:nvPr/>
          </p:nvSpPr>
          <p:spPr>
            <a:xfrm>
              <a:off x="5454848" y="4681206"/>
              <a:ext cx="262436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Atomistic simulation of grain boundaries in 3D</a:t>
              </a:r>
              <a:endParaRPr kumimoji="0" lang="en-US" sz="1400" b="0" i="1" u="none" strike="noStrike" kern="1200" cap="none" spc="0" normalizeH="0" baseline="0" noProof="0" dirty="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11163663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E3458-F86E-B349-B526-D77FDE4A4A29}"/>
              </a:ext>
            </a:extLst>
          </p:cNvPr>
          <p:cNvSpPr>
            <a:spLocks noGrp="1"/>
          </p:cNvSpPr>
          <p:nvPr>
            <p:ph type="title"/>
          </p:nvPr>
        </p:nvSpPr>
        <p:spPr/>
        <p:txBody>
          <a:bodyPr/>
          <a:lstStyle/>
          <a:p>
            <a:r>
              <a:rPr lang="en-US" dirty="0"/>
              <a:t>Metals are often cast, and polycrystals naturally form during casting</a:t>
            </a:r>
          </a:p>
        </p:txBody>
      </p:sp>
      <p:sp>
        <p:nvSpPr>
          <p:cNvPr id="4" name="Slide Number Placeholder 3">
            <a:extLst>
              <a:ext uri="{FF2B5EF4-FFF2-40B4-BE49-F238E27FC236}">
                <a16:creationId xmlns:a16="http://schemas.microsoft.com/office/drawing/2014/main" id="{F3F08A1C-57BD-B848-B5C0-3E6E08B5C03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Al20Cu_equiaxed.mov">
            <a:hlinkClick r:id="" action="ppaction://media"/>
            <a:extLst>
              <a:ext uri="{FF2B5EF4-FFF2-40B4-BE49-F238E27FC236}">
                <a16:creationId xmlns:a16="http://schemas.microsoft.com/office/drawing/2014/main" id="{AA4DEC58-AF50-9144-9622-C3871AF2CA0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555598" y="2496884"/>
            <a:ext cx="4958275" cy="3718706"/>
          </a:xfrm>
          <a:prstGeom prst="rect">
            <a:avLst/>
          </a:prstGeom>
        </p:spPr>
      </p:pic>
      <p:pic>
        <p:nvPicPr>
          <p:cNvPr id="6" name="Solidification_Al8Cu.avi">
            <a:hlinkClick r:id="" action="ppaction://media"/>
            <a:extLst>
              <a:ext uri="{FF2B5EF4-FFF2-40B4-BE49-F238E27FC236}">
                <a16:creationId xmlns:a16="http://schemas.microsoft.com/office/drawing/2014/main" id="{0AB76A86-0B1F-C04E-B2FE-E62D2069284A}"/>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733821" y="2348793"/>
            <a:ext cx="4007558" cy="4007558"/>
          </a:xfrm>
          <a:prstGeom prst="rect">
            <a:avLst/>
          </a:prstGeom>
        </p:spPr>
      </p:pic>
    </p:spTree>
    <p:extLst>
      <p:ext uri="{BB962C8B-B14F-4D97-AF65-F5344CB8AC3E}">
        <p14:creationId xmlns:p14="http://schemas.microsoft.com/office/powerpoint/2010/main" val="11015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17"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314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5"/>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5"/>
                                        </p:tgtEl>
                                      </p:cBhvr>
                                    </p:cmd>
                                  </p:childTnLst>
                                </p:cTn>
                              </p:par>
                            </p:childTnLst>
                          </p:cTn>
                        </p:par>
                      </p:childTnLst>
                    </p:cTn>
                  </p:par>
                </p:childTnLst>
              </p:cTn>
              <p:nextCondLst>
                <p:cond evt="onClick" delay="0">
                  <p:tgtEl>
                    <p:spTgt spid="5"/>
                  </p:tgtEl>
                </p:cond>
              </p:nextCondLst>
            </p:seq>
            <p:seq concurrent="1" nextAc="seek">
              <p:cTn id="16" restart="whenNotActive" fill="hold" evtFilter="cancelBubble" nodeType="interactiveSeq">
                <p:stCondLst>
                  <p:cond evt="onClick" delay="0">
                    <p:tgtEl>
                      <p:spTgt spid="6"/>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6"/>
                                        </p:tgtEl>
                                      </p:cBhvr>
                                    </p:cmd>
                                  </p:childTnLst>
                                </p:cTn>
                              </p:par>
                            </p:childTnLst>
                          </p:cTn>
                        </p:par>
                      </p:childTnLst>
                    </p:cTn>
                  </p:par>
                </p:childTnLst>
              </p:cTn>
              <p:nextCondLst>
                <p:cond evt="onClick" delay="0">
                  <p:tgtEl>
                    <p:spTgt spid="6"/>
                  </p:tgtEl>
                </p:cond>
              </p:nextCondLst>
            </p:seq>
            <p:video>
              <p:cMediaNode vol="80000">
                <p:cTn id="21" fill="hold" display="0">
                  <p:stCondLst>
                    <p:cond delay="indefinite"/>
                  </p:stCondLst>
                </p:cTn>
                <p:tgtEl>
                  <p:spTgt spid="5"/>
                </p:tgtEl>
              </p:cMediaNode>
            </p:video>
            <p:video>
              <p:cMediaNode vol="80000">
                <p:cTn id="22" fill="hold" display="0">
                  <p:stCondLst>
                    <p:cond delay="indefinite"/>
                  </p:stCondLst>
                </p:cTn>
                <p:tgtEl>
                  <p:spTgt spid="6"/>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F3D16-CED9-1A48-94D7-93804C423AA8}"/>
              </a:ext>
            </a:extLst>
          </p:cNvPr>
          <p:cNvSpPr>
            <a:spLocks noGrp="1"/>
          </p:cNvSpPr>
          <p:nvPr>
            <p:ph type="title"/>
          </p:nvPr>
        </p:nvSpPr>
        <p:spPr/>
        <p:txBody>
          <a:bodyPr/>
          <a:lstStyle/>
          <a:p>
            <a:r>
              <a:rPr lang="en-US" dirty="0"/>
              <a:t>Polycrystals naturally form during casting</a:t>
            </a:r>
          </a:p>
        </p:txBody>
      </p:sp>
      <p:sp>
        <p:nvSpPr>
          <p:cNvPr id="3" name="Content Placeholder 2">
            <a:extLst>
              <a:ext uri="{FF2B5EF4-FFF2-40B4-BE49-F238E27FC236}">
                <a16:creationId xmlns:a16="http://schemas.microsoft.com/office/drawing/2014/main" id="{04C63DA9-820E-1C47-88BE-B8102AF01731}"/>
              </a:ext>
            </a:extLst>
          </p:cNvPr>
          <p:cNvSpPr>
            <a:spLocks noGrp="1"/>
          </p:cNvSpPr>
          <p:nvPr>
            <p:ph idx="1"/>
          </p:nvPr>
        </p:nvSpPr>
        <p:spPr>
          <a:xfrm>
            <a:off x="609600" y="2160495"/>
            <a:ext cx="10972800" cy="1980581"/>
          </a:xfrm>
        </p:spPr>
        <p:txBody>
          <a:bodyPr/>
          <a:lstStyle/>
          <a:p>
            <a:r>
              <a:rPr lang="en-US" dirty="0"/>
              <a:t>Solidification begins in different regions of the melt, each with a different orientation</a:t>
            </a:r>
          </a:p>
          <a:p>
            <a:r>
              <a:rPr lang="en-US" dirty="0"/>
              <a:t>Once the different regions meet, grain boundaries form between them</a:t>
            </a:r>
          </a:p>
          <a:p>
            <a:endParaRPr lang="en-US" dirty="0"/>
          </a:p>
          <a:p>
            <a:endParaRPr lang="en-US" dirty="0"/>
          </a:p>
        </p:txBody>
      </p:sp>
      <p:sp>
        <p:nvSpPr>
          <p:cNvPr id="4" name="Slide Number Placeholder 3">
            <a:extLst>
              <a:ext uri="{FF2B5EF4-FFF2-40B4-BE49-F238E27FC236}">
                <a16:creationId xmlns:a16="http://schemas.microsoft.com/office/drawing/2014/main" id="{CACAB201-57AA-6243-A78B-75820C24A50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020225B4-A3FA-A84C-A7D5-F797265CC6E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3727"/>
          <a:stretch/>
        </p:blipFill>
        <p:spPr>
          <a:xfrm>
            <a:off x="1524000" y="3954698"/>
            <a:ext cx="9144000" cy="2107096"/>
          </a:xfrm>
          <a:prstGeom prst="rect">
            <a:avLst/>
          </a:prstGeom>
        </p:spPr>
      </p:pic>
    </p:spTree>
    <p:extLst>
      <p:ext uri="{BB962C8B-B14F-4D97-AF65-F5344CB8AC3E}">
        <p14:creationId xmlns:p14="http://schemas.microsoft.com/office/powerpoint/2010/main" val="1329386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ACA9B-E34F-1D42-B710-64EFE35C2A13}"/>
              </a:ext>
            </a:extLst>
          </p:cNvPr>
          <p:cNvSpPr>
            <a:spLocks noGrp="1"/>
          </p:cNvSpPr>
          <p:nvPr>
            <p:ph type="title"/>
          </p:nvPr>
        </p:nvSpPr>
        <p:spPr/>
        <p:txBody>
          <a:bodyPr/>
          <a:lstStyle/>
          <a:p>
            <a:r>
              <a:rPr lang="en-US" dirty="0"/>
              <a:t>Microstructure-based fuel performance modeling</a:t>
            </a:r>
          </a:p>
        </p:txBody>
      </p:sp>
      <p:sp>
        <p:nvSpPr>
          <p:cNvPr id="4" name="Slide Number Placeholder 3">
            <a:extLst>
              <a:ext uri="{FF2B5EF4-FFF2-40B4-BE49-F238E27FC236}">
                <a16:creationId xmlns:a16="http://schemas.microsoft.com/office/drawing/2014/main" id="{4F349795-898F-6B4F-92BE-024F3867673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22" name="TextBox 21">
            <a:extLst>
              <a:ext uri="{FF2B5EF4-FFF2-40B4-BE49-F238E27FC236}">
                <a16:creationId xmlns:a16="http://schemas.microsoft.com/office/drawing/2014/main" id="{05B15442-8E87-5348-92DA-C67B679478EB}"/>
              </a:ext>
            </a:extLst>
          </p:cNvPr>
          <p:cNvSpPr txBox="1"/>
          <p:nvPr/>
        </p:nvSpPr>
        <p:spPr>
          <a:xfrm>
            <a:off x="1744386" y="2100648"/>
            <a:ext cx="1280583"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F81BD"/>
                </a:solidFill>
                <a:effectLst/>
                <a:uLnTx/>
                <a:uFillTx/>
                <a:latin typeface="Arial" charset="0"/>
                <a:ea typeface="ＭＳ Ｐゴシック" charset="0"/>
              </a:rPr>
              <a:t>Operating Conditions</a:t>
            </a:r>
            <a:endParaRPr kumimoji="0" lang="en-US" sz="1400" b="0" i="0" u="none" strike="noStrike" kern="1200" cap="none" spc="0" normalizeH="0" baseline="0" noProof="0" dirty="0">
              <a:ln>
                <a:noFill/>
              </a:ln>
              <a:solidFill>
                <a:srgbClr val="4F81BD"/>
              </a:solidFill>
              <a:effectLst/>
              <a:uLnTx/>
              <a:uFillTx/>
              <a:latin typeface="Arial" charset="0"/>
              <a:ea typeface="ＭＳ Ｐゴシック" charset="0"/>
            </a:endParaRPr>
          </a:p>
        </p:txBody>
      </p:sp>
      <p:sp>
        <p:nvSpPr>
          <p:cNvPr id="23" name="Rounded Rectangle 22">
            <a:extLst>
              <a:ext uri="{FF2B5EF4-FFF2-40B4-BE49-F238E27FC236}">
                <a16:creationId xmlns:a16="http://schemas.microsoft.com/office/drawing/2014/main" id="{372E11C6-F71C-FB4C-AFE4-998E6FD8D83F}"/>
              </a:ext>
            </a:extLst>
          </p:cNvPr>
          <p:cNvSpPr/>
          <p:nvPr/>
        </p:nvSpPr>
        <p:spPr bwMode="auto">
          <a:xfrm>
            <a:off x="3039786" y="2168787"/>
            <a:ext cx="1185334" cy="363086"/>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Neutron flux</a:t>
            </a:r>
          </a:p>
        </p:txBody>
      </p:sp>
      <p:sp>
        <p:nvSpPr>
          <p:cNvPr id="24" name="TextBox 23">
            <a:extLst>
              <a:ext uri="{FF2B5EF4-FFF2-40B4-BE49-F238E27FC236}">
                <a16:creationId xmlns:a16="http://schemas.microsoft.com/office/drawing/2014/main" id="{3FB621F0-0798-1641-A4A4-012AFD80D5FF}"/>
              </a:ext>
            </a:extLst>
          </p:cNvPr>
          <p:cNvSpPr txBox="1"/>
          <p:nvPr/>
        </p:nvSpPr>
        <p:spPr>
          <a:xfrm>
            <a:off x="5325786" y="2168787"/>
            <a:ext cx="1121303" cy="307777"/>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F81BD"/>
                </a:solidFill>
                <a:effectLst/>
                <a:uLnTx/>
                <a:uFillTx/>
                <a:latin typeface="Arial" charset="0"/>
                <a:ea typeface="ＭＳ Ｐゴシック" charset="0"/>
              </a:rPr>
              <a:t>Variables</a:t>
            </a:r>
            <a:endParaRPr kumimoji="0" lang="en-US" sz="1400" b="0" i="0" u="none" strike="noStrike" kern="1200" cap="none" spc="0" normalizeH="0" baseline="0" noProof="0" dirty="0">
              <a:ln>
                <a:noFill/>
              </a:ln>
              <a:solidFill>
                <a:srgbClr val="4F81BD"/>
              </a:solidFill>
              <a:effectLst/>
              <a:uLnTx/>
              <a:uFillTx/>
              <a:latin typeface="Arial" charset="0"/>
              <a:ea typeface="ＭＳ Ｐゴシック" charset="0"/>
            </a:endParaRPr>
          </a:p>
        </p:txBody>
      </p:sp>
      <p:sp>
        <p:nvSpPr>
          <p:cNvPr id="25" name="Rounded Rectangle 24">
            <a:extLst>
              <a:ext uri="{FF2B5EF4-FFF2-40B4-BE49-F238E27FC236}">
                <a16:creationId xmlns:a16="http://schemas.microsoft.com/office/drawing/2014/main" id="{902A1030-6392-4243-8B54-4DBEAFB60ABF}"/>
              </a:ext>
            </a:extLst>
          </p:cNvPr>
          <p:cNvSpPr/>
          <p:nvPr/>
        </p:nvSpPr>
        <p:spPr bwMode="auto">
          <a:xfrm>
            <a:off x="6415446" y="2161664"/>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Temperature</a:t>
            </a:r>
          </a:p>
        </p:txBody>
      </p:sp>
      <p:sp>
        <p:nvSpPr>
          <p:cNvPr id="26" name="Rounded Rectangle 25">
            <a:extLst>
              <a:ext uri="{FF2B5EF4-FFF2-40B4-BE49-F238E27FC236}">
                <a16:creationId xmlns:a16="http://schemas.microsoft.com/office/drawing/2014/main" id="{86538642-78D8-ED41-8D83-268F81FAB3CB}"/>
              </a:ext>
            </a:extLst>
          </p:cNvPr>
          <p:cNvSpPr/>
          <p:nvPr/>
        </p:nvSpPr>
        <p:spPr bwMode="auto">
          <a:xfrm>
            <a:off x="7774852" y="2162920"/>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Displacement</a:t>
            </a:r>
          </a:p>
        </p:txBody>
      </p:sp>
      <p:sp>
        <p:nvSpPr>
          <p:cNvPr id="27" name="Rounded Rectangle 26">
            <a:extLst>
              <a:ext uri="{FF2B5EF4-FFF2-40B4-BE49-F238E27FC236}">
                <a16:creationId xmlns:a16="http://schemas.microsoft.com/office/drawing/2014/main" id="{2E13482A-E7FC-A944-8186-A87327747E7B}"/>
              </a:ext>
            </a:extLst>
          </p:cNvPr>
          <p:cNvSpPr/>
          <p:nvPr/>
        </p:nvSpPr>
        <p:spPr bwMode="auto">
          <a:xfrm>
            <a:off x="9134258" y="2162920"/>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Stoichiometry</a:t>
            </a:r>
          </a:p>
        </p:txBody>
      </p:sp>
      <p:sp>
        <p:nvSpPr>
          <p:cNvPr id="28" name="Rounded Rectangle 27">
            <a:extLst>
              <a:ext uri="{FF2B5EF4-FFF2-40B4-BE49-F238E27FC236}">
                <a16:creationId xmlns:a16="http://schemas.microsoft.com/office/drawing/2014/main" id="{B92283D6-195E-3346-B3CE-738D63E9ED93}"/>
              </a:ext>
            </a:extLst>
          </p:cNvPr>
          <p:cNvSpPr/>
          <p:nvPr/>
        </p:nvSpPr>
        <p:spPr bwMode="auto">
          <a:xfrm>
            <a:off x="4292852" y="2168787"/>
            <a:ext cx="1185334" cy="363086"/>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Coolant T&amp;P</a:t>
            </a:r>
          </a:p>
        </p:txBody>
      </p:sp>
      <p:pic>
        <p:nvPicPr>
          <p:cNvPr id="29" name="Picture 7" descr="temp_3Dslice.png">
            <a:extLst>
              <a:ext uri="{FF2B5EF4-FFF2-40B4-BE49-F238E27FC236}">
                <a16:creationId xmlns:a16="http://schemas.microsoft.com/office/drawing/2014/main" id="{8CCB59EF-A4E0-A74C-AA4E-3B7D54AB0B27}"/>
              </a:ext>
            </a:extLst>
          </p:cNvPr>
          <p:cNvPicPr>
            <a:picLocks noChangeAspect="1"/>
          </p:cNvPicPr>
          <p:nvPr/>
        </p:nvPicPr>
        <p:blipFill>
          <a:blip r:embed="rId2" cstate="screen">
            <a:alphaModFix amt="49000"/>
            <a:extLst>
              <a:ext uri="{28A0092B-C50C-407E-A947-70E740481C1C}">
                <a14:useLocalDpi xmlns:a14="http://schemas.microsoft.com/office/drawing/2010/main"/>
              </a:ext>
            </a:extLst>
          </a:blip>
          <a:srcRect/>
          <a:stretch>
            <a:fillRect/>
          </a:stretch>
        </p:blipFill>
        <p:spPr bwMode="auto">
          <a:xfrm>
            <a:off x="5313497" y="2689324"/>
            <a:ext cx="1621446" cy="3237703"/>
          </a:xfrm>
          <a:prstGeom prst="rect">
            <a:avLst/>
          </a:prstGeom>
          <a:noFill/>
          <a:ln>
            <a:noFill/>
          </a:ln>
          <a:extLst>
            <a:ext uri="{909E8E84-426E-40dd-AFC4-6F175D3DCCD1}">
              <a14:hiddenFill xmlns:a14="http://schemas.microsoft.com/office/drawing/2010/main" xmlns="">
                <a:solidFill>
                  <a:srgbClr val="FFFFFF">
                    <a:alpha val="49001"/>
                  </a:srgbClr>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0" name="Group 29">
            <a:extLst>
              <a:ext uri="{FF2B5EF4-FFF2-40B4-BE49-F238E27FC236}">
                <a16:creationId xmlns:a16="http://schemas.microsoft.com/office/drawing/2014/main" id="{534F30DB-728E-AA40-BCB6-C072D4D70636}"/>
              </a:ext>
            </a:extLst>
          </p:cNvPr>
          <p:cNvGrpSpPr/>
          <p:nvPr/>
        </p:nvGrpSpPr>
        <p:grpSpPr>
          <a:xfrm>
            <a:off x="3393784" y="2623868"/>
            <a:ext cx="5767635" cy="4043220"/>
            <a:chOff x="1724010" y="2195664"/>
            <a:chExt cx="5767635" cy="4043220"/>
          </a:xfrm>
        </p:grpSpPr>
        <p:pic>
          <p:nvPicPr>
            <p:cNvPr id="31" name="Picture 30">
              <a:extLst>
                <a:ext uri="{FF2B5EF4-FFF2-40B4-BE49-F238E27FC236}">
                  <a16:creationId xmlns:a16="http://schemas.microsoft.com/office/drawing/2014/main" id="{7592C8DF-9A42-FD4F-BF81-3DD80F22B4E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71526" y="2195664"/>
              <a:ext cx="898281" cy="821553"/>
            </a:xfrm>
            <a:prstGeom prst="rect">
              <a:avLst/>
            </a:prstGeom>
            <a:ln>
              <a:solidFill>
                <a:schemeClr val="tx2"/>
              </a:solidFill>
            </a:ln>
          </p:spPr>
        </p:pic>
        <p:cxnSp>
          <p:nvCxnSpPr>
            <p:cNvPr id="32" name="Straight Connector 31">
              <a:extLst>
                <a:ext uri="{FF2B5EF4-FFF2-40B4-BE49-F238E27FC236}">
                  <a16:creationId xmlns:a16="http://schemas.microsoft.com/office/drawing/2014/main" id="{6068BD40-E29F-8740-BA15-A114AA533898}"/>
                </a:ext>
              </a:extLst>
            </p:cNvPr>
            <p:cNvCxnSpPr/>
            <p:nvPr/>
          </p:nvCxnSpPr>
          <p:spPr>
            <a:xfrm flipH="1">
              <a:off x="4754286" y="2195664"/>
              <a:ext cx="702027" cy="875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8AA7950-68B6-F540-AF8C-63B2F5936A40}"/>
                </a:ext>
              </a:extLst>
            </p:cNvPr>
            <p:cNvCxnSpPr/>
            <p:nvPr/>
          </p:nvCxnSpPr>
          <p:spPr>
            <a:xfrm flipH="1">
              <a:off x="4754285" y="3017218"/>
              <a:ext cx="702028" cy="4700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34" name="Image 53">
              <a:extLst>
                <a:ext uri="{FF2B5EF4-FFF2-40B4-BE49-F238E27FC236}">
                  <a16:creationId xmlns:a16="http://schemas.microsoft.com/office/drawing/2014/main" id="{7E6DFCEE-26F4-0B41-A319-E6C4D5954A2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364839" y="2195664"/>
              <a:ext cx="1016417" cy="782009"/>
            </a:xfrm>
            <a:prstGeom prst="rect">
              <a:avLst/>
            </a:prstGeom>
            <a:ln>
              <a:solidFill>
                <a:srgbClr val="800000"/>
              </a:solidFill>
            </a:ln>
          </p:spPr>
        </p:pic>
        <p:cxnSp>
          <p:nvCxnSpPr>
            <p:cNvPr id="35" name="Straight Connector 34">
              <a:extLst>
                <a:ext uri="{FF2B5EF4-FFF2-40B4-BE49-F238E27FC236}">
                  <a16:creationId xmlns:a16="http://schemas.microsoft.com/office/drawing/2014/main" id="{D27E5CF1-F405-1045-90C4-2F296F18D958}"/>
                </a:ext>
              </a:extLst>
            </p:cNvPr>
            <p:cNvCxnSpPr/>
            <p:nvPr/>
          </p:nvCxnSpPr>
          <p:spPr>
            <a:xfrm>
              <a:off x="3381257" y="2195664"/>
              <a:ext cx="372839" cy="710641"/>
            </a:xfrm>
            <a:prstGeom prst="line">
              <a:avLst/>
            </a:prstGeom>
            <a:ln>
              <a:solidFill>
                <a:srgbClr val="80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B54E16D-F5F2-4943-AA58-5884E514D5BF}"/>
                </a:ext>
              </a:extLst>
            </p:cNvPr>
            <p:cNvCxnSpPr/>
            <p:nvPr/>
          </p:nvCxnSpPr>
          <p:spPr>
            <a:xfrm flipH="1">
              <a:off x="3381256" y="2906305"/>
              <a:ext cx="372840" cy="71368"/>
            </a:xfrm>
            <a:prstGeom prst="line">
              <a:avLst/>
            </a:prstGeom>
            <a:ln>
              <a:solidFill>
                <a:srgbClr val="800000"/>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04AABB5-CF0E-D141-A27E-970F53733E8E}"/>
                </a:ext>
              </a:extLst>
            </p:cNvPr>
            <p:cNvSpPr txBox="1"/>
            <p:nvPr/>
          </p:nvSpPr>
          <p:spPr>
            <a:xfrm>
              <a:off x="5265169" y="3064225"/>
              <a:ext cx="2226476" cy="28931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1F497D"/>
                </a:buClr>
                <a:buSzTx/>
                <a:buFontTx/>
                <a:buNone/>
                <a:tabLst/>
                <a:defRPr/>
              </a:pPr>
              <a:r>
                <a:rPr kumimoji="0" lang="en-US" sz="1400" b="1" i="0" u="none" strike="noStrike" kern="1200" cap="none" spc="0" normalizeH="0" baseline="0" noProof="0" dirty="0">
                  <a:ln>
                    <a:noFill/>
                  </a:ln>
                  <a:solidFill>
                    <a:srgbClr val="1F497D"/>
                  </a:solidFill>
                  <a:effectLst/>
                  <a:uLnTx/>
                  <a:uFillTx/>
                  <a:latin typeface="Calibri"/>
                  <a:ea typeface="+mn-ea"/>
                  <a:cs typeface="+mn-cs"/>
                </a:rPr>
                <a:t>Fuel</a:t>
              </a:r>
            </a:p>
            <a:p>
              <a:pPr marL="0" marR="0" lvl="0" indent="0" algn="l" defTabSz="914400" rtl="0" eaLnBrk="1" fontAlgn="auto" latinLnBrk="0" hangingPunct="1">
                <a:lnSpc>
                  <a:spcPct val="100000"/>
                </a:lnSpc>
                <a:spcBef>
                  <a:spcPts val="0"/>
                </a:spcBef>
                <a:spcAft>
                  <a:spcPts val="0"/>
                </a:spcAft>
                <a:buClr>
                  <a:srgbClr val="1F497D"/>
                </a:buClr>
                <a:buSzTx/>
                <a:buFontTx/>
                <a:buNone/>
                <a:tabLst/>
                <a:defRPr/>
              </a:pPr>
              <a:r>
                <a:rPr kumimoji="0" lang="en-US" sz="1400" b="1" i="0" u="none" strike="noStrike" kern="1200" cap="none" spc="0" normalizeH="0" baseline="0" noProof="0" dirty="0">
                  <a:ln>
                    <a:noFill/>
                  </a:ln>
                  <a:solidFill>
                    <a:srgbClr val="1F497D"/>
                  </a:solidFill>
                  <a:effectLst/>
                  <a:uLnTx/>
                  <a:uFillTx/>
                  <a:latin typeface="Calibri"/>
                  <a:ea typeface="+mn-ea"/>
                  <a:cs typeface="+mn-cs"/>
                </a:rPr>
                <a:t>Microstructure variables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Average grain size</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Dislocation density</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U defect concentrations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err="1">
                  <a:ln>
                    <a:noFill/>
                  </a:ln>
                  <a:solidFill>
                    <a:prstClr val="black"/>
                  </a:solidFill>
                  <a:effectLst/>
                  <a:uLnTx/>
                  <a:uFillTx/>
                  <a:latin typeface="Calibri"/>
                  <a:ea typeface="+mn-ea"/>
                  <a:cs typeface="+mn-cs"/>
                </a:rPr>
                <a:t>Pu</a:t>
              </a:r>
              <a:r>
                <a:rPr kumimoji="0" lang="en-US" sz="1400" b="0" i="0" u="none" strike="noStrike" kern="1200" cap="none" spc="0" normalizeH="0" baseline="0" noProof="0" dirty="0">
                  <a:ln>
                    <a:noFill/>
                  </a:ln>
                  <a:solidFill>
                    <a:prstClr val="black"/>
                  </a:solidFill>
                  <a:effectLst/>
                  <a:uLnTx/>
                  <a:uFillTx/>
                  <a:latin typeface="Calibri"/>
                  <a:ea typeface="+mn-ea"/>
                  <a:cs typeface="+mn-cs"/>
                </a:rPr>
                <a:t> concentration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Fission product precipitate fractions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Dissolved fission products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Fission gas bubble fraction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Grain boundary fission gas bubble coverage</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Crack parameter</a:t>
              </a:r>
            </a:p>
          </p:txBody>
        </p:sp>
        <p:sp>
          <p:nvSpPr>
            <p:cNvPr id="38" name="TextBox 37">
              <a:extLst>
                <a:ext uri="{FF2B5EF4-FFF2-40B4-BE49-F238E27FC236}">
                  <a16:creationId xmlns:a16="http://schemas.microsoft.com/office/drawing/2014/main" id="{81B0E81F-9C6E-8F42-8CDC-29766C033FB0}"/>
                </a:ext>
              </a:extLst>
            </p:cNvPr>
            <p:cNvSpPr txBox="1"/>
            <p:nvPr/>
          </p:nvSpPr>
          <p:spPr>
            <a:xfrm>
              <a:off x="1724010" y="3063213"/>
              <a:ext cx="2030085"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800000"/>
                </a:buClr>
                <a:buSzTx/>
                <a:buFontTx/>
                <a:buNone/>
                <a:tabLst/>
                <a:defRPr/>
              </a:pPr>
              <a:r>
                <a:rPr kumimoji="0" lang="en-US" sz="1400" b="1" i="0" u="none" strike="noStrike" kern="1200" cap="none" spc="0" normalizeH="0" baseline="0" noProof="0" dirty="0">
                  <a:ln>
                    <a:noFill/>
                  </a:ln>
                  <a:solidFill>
                    <a:srgbClr val="9BBB59"/>
                  </a:solidFill>
                  <a:effectLst/>
                  <a:uLnTx/>
                  <a:uFillTx/>
                  <a:latin typeface="Calibri"/>
                  <a:ea typeface="+mn-ea"/>
                  <a:cs typeface="+mn-cs"/>
                </a:rPr>
                <a:t>Cladding</a:t>
              </a:r>
            </a:p>
            <a:p>
              <a:pPr marL="0" marR="0" lvl="0" indent="0" algn="l" defTabSz="914400" rtl="0" eaLnBrk="1" fontAlgn="auto" latinLnBrk="0" hangingPunct="1">
                <a:lnSpc>
                  <a:spcPct val="100000"/>
                </a:lnSpc>
                <a:spcBef>
                  <a:spcPts val="0"/>
                </a:spcBef>
                <a:spcAft>
                  <a:spcPts val="0"/>
                </a:spcAft>
                <a:buClr>
                  <a:srgbClr val="800000"/>
                </a:buClr>
                <a:buSzTx/>
                <a:buFontTx/>
                <a:buNone/>
                <a:tabLst/>
                <a:defRPr/>
              </a:pPr>
              <a:r>
                <a:rPr kumimoji="0" lang="en-US" sz="1400" b="1" i="0" u="none" strike="noStrike" kern="1200" cap="none" spc="0" normalizeH="0" baseline="0" noProof="0" dirty="0">
                  <a:ln>
                    <a:noFill/>
                  </a:ln>
                  <a:solidFill>
                    <a:srgbClr val="9BBB59"/>
                  </a:solidFill>
                  <a:effectLst/>
                  <a:uLnTx/>
                  <a:uFillTx/>
                  <a:latin typeface="Calibri"/>
                  <a:ea typeface="+mn-ea"/>
                  <a:cs typeface="+mn-cs"/>
                </a:rPr>
                <a:t>Microstructure variables</a:t>
              </a:r>
              <a:endParaRPr kumimoji="0" lang="en-US" sz="1400" b="0" i="0" u="none" strike="noStrike" kern="1200" cap="none" spc="0" normalizeH="0" baseline="0" noProof="0" dirty="0">
                <a:ln>
                  <a:noFill/>
                </a:ln>
                <a:solidFill>
                  <a:srgbClr val="9BBB59"/>
                </a:solidFill>
                <a:effectLst/>
                <a:uLnTx/>
                <a:uFillTx/>
                <a:latin typeface="Calibri"/>
                <a:ea typeface="+mn-ea"/>
                <a:cs typeface="+mn-cs"/>
              </a:endParaRP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Average grain size</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Dislocation density</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H concentration</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Hydride fraction</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Point defect concentrations</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Loop density</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2</a:t>
              </a:r>
              <a:r>
                <a:rPr kumimoji="0" lang="en-US" sz="1400" b="0" i="0" u="none" strike="noStrike" kern="1200" cap="none" spc="0" normalizeH="0" baseline="30000" noProof="0" dirty="0">
                  <a:ln>
                    <a:noFill/>
                  </a:ln>
                  <a:solidFill>
                    <a:prstClr val="black"/>
                  </a:solidFill>
                  <a:effectLst/>
                  <a:uLnTx/>
                  <a:uFillTx/>
                  <a:latin typeface="Calibri"/>
                  <a:ea typeface="+mn-ea"/>
                  <a:cs typeface="+mn-cs"/>
                </a:rPr>
                <a:t>nd</a:t>
              </a:r>
              <a:r>
                <a:rPr kumimoji="0" lang="en-US" sz="1400" b="0" i="0" u="none" strike="noStrike" kern="1200" cap="none" spc="0" normalizeH="0" baseline="0" noProof="0" dirty="0">
                  <a:ln>
                    <a:noFill/>
                  </a:ln>
                  <a:solidFill>
                    <a:prstClr val="black"/>
                  </a:solidFill>
                  <a:effectLst/>
                  <a:uLnTx/>
                  <a:uFillTx/>
                  <a:latin typeface="Calibri"/>
                  <a:ea typeface="+mn-ea"/>
                  <a:cs typeface="+mn-cs"/>
                </a:rPr>
                <a:t> phase particle fraction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39" name="TextBox 38">
              <a:extLst>
                <a:ext uri="{FF2B5EF4-FFF2-40B4-BE49-F238E27FC236}">
                  <a16:creationId xmlns:a16="http://schemas.microsoft.com/office/drawing/2014/main" id="{1083E2A3-A58F-2541-A656-5C470A11D62B}"/>
                </a:ext>
              </a:extLst>
            </p:cNvPr>
            <p:cNvSpPr txBox="1"/>
            <p:nvPr/>
          </p:nvSpPr>
          <p:spPr>
            <a:xfrm>
              <a:off x="3754094" y="5500220"/>
              <a:ext cx="140477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8000"/>
                </a:buClr>
                <a:buSzTx/>
                <a:buFontTx/>
                <a:buNone/>
                <a:tabLst/>
                <a:defRPr/>
              </a:pPr>
              <a:r>
                <a:rPr kumimoji="0" lang="en-US" sz="1400" b="1" i="0" u="none" strike="noStrike" kern="1200" cap="none" spc="0" normalizeH="0" baseline="0" noProof="0" dirty="0">
                  <a:ln>
                    <a:noFill/>
                  </a:ln>
                  <a:solidFill>
                    <a:srgbClr val="008000"/>
                  </a:solidFill>
                  <a:effectLst/>
                  <a:uLnTx/>
                  <a:uFillTx/>
                  <a:latin typeface="Calibri"/>
                  <a:ea typeface="+mn-ea"/>
                  <a:cs typeface="+mn-cs"/>
                </a:rPr>
                <a:t>Gap variable</a:t>
              </a:r>
            </a:p>
            <a:p>
              <a:pPr marL="111125" marR="0" lvl="0" indent="-111125" algn="l" defTabSz="914400" rtl="0" eaLnBrk="1" fontAlgn="auto" latinLnBrk="0" hangingPunct="1">
                <a:lnSpc>
                  <a:spcPct val="100000"/>
                </a:lnSpc>
                <a:spcBef>
                  <a:spcPts val="0"/>
                </a:spcBef>
                <a:spcAft>
                  <a:spcPts val="0"/>
                </a:spcAft>
                <a:buClr>
                  <a:srgbClr val="008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Gap fission gas concentration</a:t>
              </a:r>
            </a:p>
          </p:txBody>
        </p:sp>
      </p:grpSp>
      <p:grpSp>
        <p:nvGrpSpPr>
          <p:cNvPr id="40" name="Group 39">
            <a:extLst>
              <a:ext uri="{FF2B5EF4-FFF2-40B4-BE49-F238E27FC236}">
                <a16:creationId xmlns:a16="http://schemas.microsoft.com/office/drawing/2014/main" id="{E5E4697C-DCF5-3047-9B2D-149EF892E07A}"/>
              </a:ext>
            </a:extLst>
          </p:cNvPr>
          <p:cNvGrpSpPr/>
          <p:nvPr/>
        </p:nvGrpSpPr>
        <p:grpSpPr>
          <a:xfrm>
            <a:off x="1744386" y="2689324"/>
            <a:ext cx="9030011" cy="3877422"/>
            <a:chOff x="74612" y="2261120"/>
            <a:chExt cx="9030011" cy="3877422"/>
          </a:xfrm>
        </p:grpSpPr>
        <p:sp>
          <p:nvSpPr>
            <p:cNvPr id="41" name="Rounded Rectangle 40">
              <a:extLst>
                <a:ext uri="{FF2B5EF4-FFF2-40B4-BE49-F238E27FC236}">
                  <a16:creationId xmlns:a16="http://schemas.microsoft.com/office/drawing/2014/main" id="{B4F617B0-4FB5-8149-8FDF-A6322B1706A3}"/>
                </a:ext>
              </a:extLst>
            </p:cNvPr>
            <p:cNvSpPr/>
            <p:nvPr/>
          </p:nvSpPr>
          <p:spPr bwMode="auto">
            <a:xfrm>
              <a:off x="7649803" y="2889262"/>
              <a:ext cx="1188720" cy="36308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Grain growth</a:t>
              </a:r>
            </a:p>
          </p:txBody>
        </p:sp>
        <p:sp>
          <p:nvSpPr>
            <p:cNvPr id="42" name="Rounded Rectangle 41">
              <a:extLst>
                <a:ext uri="{FF2B5EF4-FFF2-40B4-BE49-F238E27FC236}">
                  <a16:creationId xmlns:a16="http://schemas.microsoft.com/office/drawing/2014/main" id="{54F20F49-3743-DD43-93A9-333518797C90}"/>
                </a:ext>
              </a:extLst>
            </p:cNvPr>
            <p:cNvSpPr/>
            <p:nvPr/>
          </p:nvSpPr>
          <p:spPr bwMode="auto">
            <a:xfrm>
              <a:off x="7649803" y="3879844"/>
              <a:ext cx="1188720" cy="539531"/>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Defect prod. &amp; transport</a:t>
              </a:r>
            </a:p>
          </p:txBody>
        </p:sp>
        <p:sp>
          <p:nvSpPr>
            <p:cNvPr id="43" name="Rounded Rectangle 42">
              <a:extLst>
                <a:ext uri="{FF2B5EF4-FFF2-40B4-BE49-F238E27FC236}">
                  <a16:creationId xmlns:a16="http://schemas.microsoft.com/office/drawing/2014/main" id="{1301E9CD-8CF9-B147-AFA9-ED9BF7F3A0FB}"/>
                </a:ext>
              </a:extLst>
            </p:cNvPr>
            <p:cNvSpPr/>
            <p:nvPr/>
          </p:nvSpPr>
          <p:spPr bwMode="auto">
            <a:xfrm>
              <a:off x="7649803" y="4575740"/>
              <a:ext cx="1188720" cy="539531"/>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Fission gas behavior</a:t>
              </a:r>
            </a:p>
          </p:txBody>
        </p:sp>
        <p:sp>
          <p:nvSpPr>
            <p:cNvPr id="44" name="Rounded Rectangle 43">
              <a:extLst>
                <a:ext uri="{FF2B5EF4-FFF2-40B4-BE49-F238E27FC236}">
                  <a16:creationId xmlns:a16="http://schemas.microsoft.com/office/drawing/2014/main" id="{2D27BEB4-5ECA-5E47-9001-D30FD00A84FD}"/>
                </a:ext>
              </a:extLst>
            </p:cNvPr>
            <p:cNvSpPr/>
            <p:nvPr/>
          </p:nvSpPr>
          <p:spPr bwMode="auto">
            <a:xfrm>
              <a:off x="7649803" y="5293346"/>
              <a:ext cx="1188720" cy="34639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Densification</a:t>
              </a:r>
            </a:p>
          </p:txBody>
        </p:sp>
        <p:sp>
          <p:nvSpPr>
            <p:cNvPr id="45" name="TextBox 44">
              <a:extLst>
                <a:ext uri="{FF2B5EF4-FFF2-40B4-BE49-F238E27FC236}">
                  <a16:creationId xmlns:a16="http://schemas.microsoft.com/office/drawing/2014/main" id="{F1032A4E-0F47-7641-AA7F-F1D2A75040D4}"/>
                </a:ext>
              </a:extLst>
            </p:cNvPr>
            <p:cNvSpPr txBox="1"/>
            <p:nvPr/>
          </p:nvSpPr>
          <p:spPr>
            <a:xfrm>
              <a:off x="7383703" y="2261120"/>
              <a:ext cx="1720920"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F497D"/>
                  </a:solidFill>
                  <a:effectLst/>
                  <a:uLnTx/>
                  <a:uFillTx/>
                  <a:latin typeface="Arial" charset="0"/>
                  <a:ea typeface="ＭＳ Ｐゴシック" charset="0"/>
                </a:rPr>
                <a:t>Microstructure evolution models</a:t>
              </a:r>
              <a:endParaRPr kumimoji="0" lang="en-US" sz="1400" b="0" i="0" u="none" strike="noStrike" kern="1200" cap="none" spc="0" normalizeH="0" baseline="0" noProof="0" dirty="0">
                <a:ln>
                  <a:noFill/>
                </a:ln>
                <a:solidFill>
                  <a:srgbClr val="1F497D"/>
                </a:solidFill>
                <a:effectLst/>
                <a:uLnTx/>
                <a:uFillTx/>
                <a:latin typeface="Arial" charset="0"/>
                <a:ea typeface="ＭＳ Ｐゴシック" charset="0"/>
              </a:endParaRPr>
            </a:p>
          </p:txBody>
        </p:sp>
        <p:sp>
          <p:nvSpPr>
            <p:cNvPr id="46" name="Rounded Rectangle 45">
              <a:extLst>
                <a:ext uri="{FF2B5EF4-FFF2-40B4-BE49-F238E27FC236}">
                  <a16:creationId xmlns:a16="http://schemas.microsoft.com/office/drawing/2014/main" id="{CB00379A-3041-E14D-A8C1-F8A4D1C0D133}"/>
                </a:ext>
              </a:extLst>
            </p:cNvPr>
            <p:cNvSpPr/>
            <p:nvPr/>
          </p:nvSpPr>
          <p:spPr bwMode="auto">
            <a:xfrm>
              <a:off x="7649803" y="3387898"/>
              <a:ext cx="1188720" cy="36308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Plasticity</a:t>
              </a:r>
            </a:p>
          </p:txBody>
        </p:sp>
        <p:sp>
          <p:nvSpPr>
            <p:cNvPr id="47" name="Rounded Rectangle 46">
              <a:extLst>
                <a:ext uri="{FF2B5EF4-FFF2-40B4-BE49-F238E27FC236}">
                  <a16:creationId xmlns:a16="http://schemas.microsoft.com/office/drawing/2014/main" id="{A8EDF7AD-94CB-4A45-9EBD-45182FAC86BF}"/>
                </a:ext>
              </a:extLst>
            </p:cNvPr>
            <p:cNvSpPr/>
            <p:nvPr/>
          </p:nvSpPr>
          <p:spPr bwMode="auto">
            <a:xfrm>
              <a:off x="340712" y="2889262"/>
              <a:ext cx="1188720" cy="363086"/>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Grain growth</a:t>
              </a:r>
            </a:p>
          </p:txBody>
        </p:sp>
        <p:sp>
          <p:nvSpPr>
            <p:cNvPr id="48" name="Rounded Rectangle 47">
              <a:extLst>
                <a:ext uri="{FF2B5EF4-FFF2-40B4-BE49-F238E27FC236}">
                  <a16:creationId xmlns:a16="http://schemas.microsoft.com/office/drawing/2014/main" id="{F36764AD-3838-554E-811F-B71EFBA0A32C}"/>
                </a:ext>
              </a:extLst>
            </p:cNvPr>
            <p:cNvSpPr/>
            <p:nvPr/>
          </p:nvSpPr>
          <p:spPr bwMode="auto">
            <a:xfrm>
              <a:off x="340712" y="3879844"/>
              <a:ext cx="1188720" cy="539531"/>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Defect prod. &amp; transport</a:t>
              </a:r>
            </a:p>
          </p:txBody>
        </p:sp>
        <p:sp>
          <p:nvSpPr>
            <p:cNvPr id="49" name="Rounded Rectangle 48">
              <a:extLst>
                <a:ext uri="{FF2B5EF4-FFF2-40B4-BE49-F238E27FC236}">
                  <a16:creationId xmlns:a16="http://schemas.microsoft.com/office/drawing/2014/main" id="{4BABB1E1-F5F3-1645-9A19-FA66AD970BBD}"/>
                </a:ext>
              </a:extLst>
            </p:cNvPr>
            <p:cNvSpPr/>
            <p:nvPr/>
          </p:nvSpPr>
          <p:spPr bwMode="auto">
            <a:xfrm>
              <a:off x="340712" y="4575740"/>
              <a:ext cx="1188720" cy="539531"/>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Hydrogen transport</a:t>
              </a:r>
            </a:p>
          </p:txBody>
        </p:sp>
        <p:sp>
          <p:nvSpPr>
            <p:cNvPr id="50" name="TextBox 49">
              <a:extLst>
                <a:ext uri="{FF2B5EF4-FFF2-40B4-BE49-F238E27FC236}">
                  <a16:creationId xmlns:a16="http://schemas.microsoft.com/office/drawing/2014/main" id="{BDFE879B-BB30-764B-BD71-9E19BEFCE22C}"/>
                </a:ext>
              </a:extLst>
            </p:cNvPr>
            <p:cNvSpPr txBox="1"/>
            <p:nvPr/>
          </p:nvSpPr>
          <p:spPr>
            <a:xfrm>
              <a:off x="74612" y="2261120"/>
              <a:ext cx="1720920"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800000"/>
                  </a:solidFill>
                  <a:effectLst/>
                  <a:uLnTx/>
                  <a:uFillTx/>
                  <a:latin typeface="Arial" charset="0"/>
                  <a:ea typeface="ＭＳ Ｐゴシック" charset="0"/>
                </a:rPr>
                <a:t>Microstructure evolution models</a:t>
              </a:r>
              <a:endParaRPr kumimoji="0" lang="en-US" sz="1400" b="0" i="0" u="none" strike="noStrike" kern="1200" cap="none" spc="0" normalizeH="0" baseline="0" noProof="0" dirty="0">
                <a:ln>
                  <a:noFill/>
                </a:ln>
                <a:solidFill>
                  <a:srgbClr val="800000"/>
                </a:solidFill>
                <a:effectLst/>
                <a:uLnTx/>
                <a:uFillTx/>
                <a:latin typeface="Arial" charset="0"/>
                <a:ea typeface="ＭＳ Ｐゴシック" charset="0"/>
              </a:endParaRPr>
            </a:p>
          </p:txBody>
        </p:sp>
        <p:sp>
          <p:nvSpPr>
            <p:cNvPr id="51" name="Rounded Rectangle 50">
              <a:extLst>
                <a:ext uri="{FF2B5EF4-FFF2-40B4-BE49-F238E27FC236}">
                  <a16:creationId xmlns:a16="http://schemas.microsoft.com/office/drawing/2014/main" id="{E111B81B-9AAA-FF47-A7A4-78B8162247C3}"/>
                </a:ext>
              </a:extLst>
            </p:cNvPr>
            <p:cNvSpPr/>
            <p:nvPr/>
          </p:nvSpPr>
          <p:spPr bwMode="auto">
            <a:xfrm>
              <a:off x="340712" y="5236844"/>
              <a:ext cx="1188720" cy="474970"/>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Loop evolution</a:t>
              </a:r>
            </a:p>
          </p:txBody>
        </p:sp>
        <p:sp>
          <p:nvSpPr>
            <p:cNvPr id="52" name="Rounded Rectangle 51">
              <a:extLst>
                <a:ext uri="{FF2B5EF4-FFF2-40B4-BE49-F238E27FC236}">
                  <a16:creationId xmlns:a16="http://schemas.microsoft.com/office/drawing/2014/main" id="{0D102BE5-1A76-9647-9539-31D6753342F1}"/>
                </a:ext>
              </a:extLst>
            </p:cNvPr>
            <p:cNvSpPr/>
            <p:nvPr/>
          </p:nvSpPr>
          <p:spPr bwMode="auto">
            <a:xfrm>
              <a:off x="340712" y="3387898"/>
              <a:ext cx="1188720" cy="363086"/>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Plasticity</a:t>
              </a:r>
            </a:p>
          </p:txBody>
        </p:sp>
        <p:sp>
          <p:nvSpPr>
            <p:cNvPr id="53" name="Rounded Rectangle 52">
              <a:extLst>
                <a:ext uri="{FF2B5EF4-FFF2-40B4-BE49-F238E27FC236}">
                  <a16:creationId xmlns:a16="http://schemas.microsoft.com/office/drawing/2014/main" id="{FE694D2A-0C59-3E48-A374-EC59CCDB585E}"/>
                </a:ext>
              </a:extLst>
            </p:cNvPr>
            <p:cNvSpPr/>
            <p:nvPr/>
          </p:nvSpPr>
          <p:spPr bwMode="auto">
            <a:xfrm>
              <a:off x="7649803" y="5792144"/>
              <a:ext cx="1188720" cy="34639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Fracture</a:t>
              </a:r>
            </a:p>
          </p:txBody>
        </p:sp>
      </p:grpSp>
      <p:sp>
        <p:nvSpPr>
          <p:cNvPr id="54" name="Rectangle 53">
            <a:extLst>
              <a:ext uri="{FF2B5EF4-FFF2-40B4-BE49-F238E27FC236}">
                <a16:creationId xmlns:a16="http://schemas.microsoft.com/office/drawing/2014/main" id="{519D0A1C-ABA6-0441-B981-A48F18F2E21A}"/>
              </a:ext>
            </a:extLst>
          </p:cNvPr>
          <p:cNvSpPr/>
          <p:nvPr/>
        </p:nvSpPr>
        <p:spPr>
          <a:xfrm>
            <a:off x="1121099" y="1742186"/>
            <a:ext cx="1016527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Structure/property relationships connect the microstructure variables to the property values</a:t>
            </a:r>
          </a:p>
        </p:txBody>
      </p:sp>
      <p:grpSp>
        <p:nvGrpSpPr>
          <p:cNvPr id="61" name="Group 60">
            <a:extLst>
              <a:ext uri="{FF2B5EF4-FFF2-40B4-BE49-F238E27FC236}">
                <a16:creationId xmlns:a16="http://schemas.microsoft.com/office/drawing/2014/main" id="{4808F3B8-381F-9743-8A33-E83169CD1DD9}"/>
              </a:ext>
            </a:extLst>
          </p:cNvPr>
          <p:cNvGrpSpPr/>
          <p:nvPr/>
        </p:nvGrpSpPr>
        <p:grpSpPr>
          <a:xfrm>
            <a:off x="15680" y="2756291"/>
            <a:ext cx="1622407" cy="3600060"/>
            <a:chOff x="74612" y="2261120"/>
            <a:chExt cx="1720920" cy="3523832"/>
          </a:xfrm>
        </p:grpSpPr>
        <p:sp>
          <p:nvSpPr>
            <p:cNvPr id="55" name="Rounded Rectangle 54">
              <a:extLst>
                <a:ext uri="{FF2B5EF4-FFF2-40B4-BE49-F238E27FC236}">
                  <a16:creationId xmlns:a16="http://schemas.microsoft.com/office/drawing/2014/main" id="{4AA0C3C7-36C0-D14C-B025-524921025AD3}"/>
                </a:ext>
              </a:extLst>
            </p:cNvPr>
            <p:cNvSpPr/>
            <p:nvPr/>
          </p:nvSpPr>
          <p:spPr bwMode="auto">
            <a:xfrm>
              <a:off x="340712" y="2783338"/>
              <a:ext cx="1188720" cy="484837"/>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Elasticity tensor</a:t>
              </a:r>
            </a:p>
          </p:txBody>
        </p:sp>
        <p:sp>
          <p:nvSpPr>
            <p:cNvPr id="56" name="Rounded Rectangle 55">
              <a:extLst>
                <a:ext uri="{FF2B5EF4-FFF2-40B4-BE49-F238E27FC236}">
                  <a16:creationId xmlns:a16="http://schemas.microsoft.com/office/drawing/2014/main" id="{A3CB46FE-1B97-5F47-AE67-08CE8ADFC6DB}"/>
                </a:ext>
              </a:extLst>
            </p:cNvPr>
            <p:cNvSpPr/>
            <p:nvPr/>
          </p:nvSpPr>
          <p:spPr bwMode="auto">
            <a:xfrm>
              <a:off x="340712" y="3995521"/>
              <a:ext cx="1188720" cy="53953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Thermal conductivity</a:t>
              </a:r>
            </a:p>
          </p:txBody>
        </p:sp>
        <p:sp>
          <p:nvSpPr>
            <p:cNvPr id="57" name="Rounded Rectangle 56">
              <a:extLst>
                <a:ext uri="{FF2B5EF4-FFF2-40B4-BE49-F238E27FC236}">
                  <a16:creationId xmlns:a16="http://schemas.microsoft.com/office/drawing/2014/main" id="{D6C079BE-8AFE-A648-B627-72EF7FAADFD7}"/>
                </a:ext>
              </a:extLst>
            </p:cNvPr>
            <p:cNvSpPr/>
            <p:nvPr/>
          </p:nvSpPr>
          <p:spPr bwMode="auto">
            <a:xfrm>
              <a:off x="340712" y="4652752"/>
              <a:ext cx="1188720" cy="53953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Failure criteria</a:t>
              </a:r>
            </a:p>
          </p:txBody>
        </p:sp>
        <p:sp>
          <p:nvSpPr>
            <p:cNvPr id="58" name="Rounded Rectangle 57">
              <a:extLst>
                <a:ext uri="{FF2B5EF4-FFF2-40B4-BE49-F238E27FC236}">
                  <a16:creationId xmlns:a16="http://schemas.microsoft.com/office/drawing/2014/main" id="{9CF43F6C-D872-E24E-B471-9377C128ED74}"/>
                </a:ext>
              </a:extLst>
            </p:cNvPr>
            <p:cNvSpPr/>
            <p:nvPr/>
          </p:nvSpPr>
          <p:spPr bwMode="auto">
            <a:xfrm>
              <a:off x="340712" y="5309982"/>
              <a:ext cx="1188720" cy="47497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Dimensional change</a:t>
              </a:r>
            </a:p>
          </p:txBody>
        </p:sp>
        <p:sp>
          <p:nvSpPr>
            <p:cNvPr id="59" name="Rounded Rectangle 58">
              <a:extLst>
                <a:ext uri="{FF2B5EF4-FFF2-40B4-BE49-F238E27FC236}">
                  <a16:creationId xmlns:a16="http://schemas.microsoft.com/office/drawing/2014/main" id="{8E7B8CFE-76F7-3344-B1C5-C08E0DA040E0}"/>
                </a:ext>
              </a:extLst>
            </p:cNvPr>
            <p:cNvSpPr/>
            <p:nvPr/>
          </p:nvSpPr>
          <p:spPr bwMode="auto">
            <a:xfrm>
              <a:off x="340712" y="3385875"/>
              <a:ext cx="1188720" cy="491946"/>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Yield stress</a:t>
              </a:r>
            </a:p>
          </p:txBody>
        </p:sp>
        <p:sp>
          <p:nvSpPr>
            <p:cNvPr id="60" name="TextBox 59">
              <a:extLst>
                <a:ext uri="{FF2B5EF4-FFF2-40B4-BE49-F238E27FC236}">
                  <a16:creationId xmlns:a16="http://schemas.microsoft.com/office/drawing/2014/main" id="{01088076-EDF9-3B4B-ADBD-4ED1BFE54B6C}"/>
                </a:ext>
              </a:extLst>
            </p:cNvPr>
            <p:cNvSpPr txBox="1"/>
            <p:nvPr/>
          </p:nvSpPr>
          <p:spPr>
            <a:xfrm>
              <a:off x="74612" y="2261120"/>
              <a:ext cx="1720920" cy="478116"/>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800000"/>
                  </a:solidFill>
                  <a:effectLst/>
                  <a:uLnTx/>
                  <a:uFillTx/>
                  <a:latin typeface="Arial" charset="0"/>
                  <a:ea typeface="ＭＳ Ｐゴシック" charset="0"/>
                </a:rPr>
                <a:t>Cladding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800000"/>
                  </a:solidFill>
                  <a:effectLst/>
                  <a:uLnTx/>
                  <a:uFillTx/>
                  <a:latin typeface="Arial" charset="0"/>
                  <a:ea typeface="ＭＳ Ｐゴシック" charset="0"/>
                </a:rPr>
                <a:t>Property values</a:t>
              </a:r>
              <a:endParaRPr kumimoji="0" lang="en-US" sz="1200" b="0" i="0" u="none" strike="noStrike" kern="1200" cap="none" spc="0" normalizeH="0" baseline="0" noProof="0" dirty="0">
                <a:ln>
                  <a:noFill/>
                </a:ln>
                <a:solidFill>
                  <a:srgbClr val="800000"/>
                </a:solidFill>
                <a:effectLst/>
                <a:uLnTx/>
                <a:uFillTx/>
                <a:latin typeface="Arial" charset="0"/>
                <a:ea typeface="ＭＳ Ｐゴシック" charset="0"/>
              </a:endParaRPr>
            </a:p>
          </p:txBody>
        </p:sp>
      </p:grpSp>
      <p:grpSp>
        <p:nvGrpSpPr>
          <p:cNvPr id="69" name="Group 68">
            <a:extLst>
              <a:ext uri="{FF2B5EF4-FFF2-40B4-BE49-F238E27FC236}">
                <a16:creationId xmlns:a16="http://schemas.microsoft.com/office/drawing/2014/main" id="{15AE8BF6-F2AD-6B4B-A12F-AC6D1AE7E248}"/>
              </a:ext>
            </a:extLst>
          </p:cNvPr>
          <p:cNvGrpSpPr/>
          <p:nvPr/>
        </p:nvGrpSpPr>
        <p:grpSpPr>
          <a:xfrm>
            <a:off x="10710476" y="2623868"/>
            <a:ext cx="1481524" cy="4043220"/>
            <a:chOff x="7491645" y="2261120"/>
            <a:chExt cx="1566190" cy="4084720"/>
          </a:xfrm>
        </p:grpSpPr>
        <p:sp>
          <p:nvSpPr>
            <p:cNvPr id="62" name="Rounded Rectangle 61">
              <a:extLst>
                <a:ext uri="{FF2B5EF4-FFF2-40B4-BE49-F238E27FC236}">
                  <a16:creationId xmlns:a16="http://schemas.microsoft.com/office/drawing/2014/main" id="{896D47A9-3F74-704A-B09A-B5D75E828959}"/>
                </a:ext>
              </a:extLst>
            </p:cNvPr>
            <p:cNvSpPr/>
            <p:nvPr/>
          </p:nvSpPr>
          <p:spPr bwMode="auto">
            <a:xfrm>
              <a:off x="7784515" y="2783338"/>
              <a:ext cx="1180994" cy="46901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Elasticity tensor</a:t>
              </a:r>
            </a:p>
          </p:txBody>
        </p:sp>
        <p:sp>
          <p:nvSpPr>
            <p:cNvPr id="63" name="Rounded Rectangle 62">
              <a:extLst>
                <a:ext uri="{FF2B5EF4-FFF2-40B4-BE49-F238E27FC236}">
                  <a16:creationId xmlns:a16="http://schemas.microsoft.com/office/drawing/2014/main" id="{B7A716BC-E92A-924B-B9D9-F56DC4C4BB81}"/>
                </a:ext>
              </a:extLst>
            </p:cNvPr>
            <p:cNvSpPr/>
            <p:nvPr/>
          </p:nvSpPr>
          <p:spPr bwMode="auto">
            <a:xfrm>
              <a:off x="7780652" y="3973312"/>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Fracture stress</a:t>
              </a:r>
            </a:p>
          </p:txBody>
        </p:sp>
        <p:sp>
          <p:nvSpPr>
            <p:cNvPr id="64" name="Rounded Rectangle 63">
              <a:extLst>
                <a:ext uri="{FF2B5EF4-FFF2-40B4-BE49-F238E27FC236}">
                  <a16:creationId xmlns:a16="http://schemas.microsoft.com/office/drawing/2014/main" id="{2BAF1FEB-000C-DD4B-8C66-33146B157A58}"/>
                </a:ext>
              </a:extLst>
            </p:cNvPr>
            <p:cNvSpPr/>
            <p:nvPr/>
          </p:nvSpPr>
          <p:spPr bwMode="auto">
            <a:xfrm>
              <a:off x="7780652" y="4627352"/>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Melting temperature</a:t>
              </a:r>
            </a:p>
          </p:txBody>
        </p:sp>
        <p:sp>
          <p:nvSpPr>
            <p:cNvPr id="65" name="Rounded Rectangle 64">
              <a:extLst>
                <a:ext uri="{FF2B5EF4-FFF2-40B4-BE49-F238E27FC236}">
                  <a16:creationId xmlns:a16="http://schemas.microsoft.com/office/drawing/2014/main" id="{B9B56DBC-E3CC-C24D-B0AA-E60957D733D0}"/>
                </a:ext>
              </a:extLst>
            </p:cNvPr>
            <p:cNvSpPr/>
            <p:nvPr/>
          </p:nvSpPr>
          <p:spPr bwMode="auto">
            <a:xfrm>
              <a:off x="7780652" y="5870870"/>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Dimensional change</a:t>
              </a:r>
            </a:p>
          </p:txBody>
        </p:sp>
        <p:sp>
          <p:nvSpPr>
            <p:cNvPr id="66" name="Rounded Rectangle 65">
              <a:extLst>
                <a:ext uri="{FF2B5EF4-FFF2-40B4-BE49-F238E27FC236}">
                  <a16:creationId xmlns:a16="http://schemas.microsoft.com/office/drawing/2014/main" id="{D6CEC3F9-722F-7842-A28D-B420132A5D99}"/>
                </a:ext>
              </a:extLst>
            </p:cNvPr>
            <p:cNvSpPr/>
            <p:nvPr/>
          </p:nvSpPr>
          <p:spPr bwMode="auto">
            <a:xfrm>
              <a:off x="7780652" y="3366857"/>
              <a:ext cx="1188720" cy="491946"/>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Thermal conductivity</a:t>
              </a:r>
            </a:p>
          </p:txBody>
        </p:sp>
        <p:sp>
          <p:nvSpPr>
            <p:cNvPr id="67" name="Rounded Rectangle 66">
              <a:extLst>
                <a:ext uri="{FF2B5EF4-FFF2-40B4-BE49-F238E27FC236}">
                  <a16:creationId xmlns:a16="http://schemas.microsoft.com/office/drawing/2014/main" id="{7E26D34C-100B-C14E-BAC2-9C68B9671144}"/>
                </a:ext>
              </a:extLst>
            </p:cNvPr>
            <p:cNvSpPr/>
            <p:nvPr/>
          </p:nvSpPr>
          <p:spPr bwMode="auto">
            <a:xfrm>
              <a:off x="7780652" y="5281392"/>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Diffusion constants</a:t>
              </a:r>
            </a:p>
          </p:txBody>
        </p:sp>
        <p:sp>
          <p:nvSpPr>
            <p:cNvPr id="68" name="TextBox 67">
              <a:extLst>
                <a:ext uri="{FF2B5EF4-FFF2-40B4-BE49-F238E27FC236}">
                  <a16:creationId xmlns:a16="http://schemas.microsoft.com/office/drawing/2014/main" id="{85C692FF-EEB8-544E-936E-33E6125BD04E}"/>
                </a:ext>
              </a:extLst>
            </p:cNvPr>
            <p:cNvSpPr txBox="1"/>
            <p:nvPr/>
          </p:nvSpPr>
          <p:spPr>
            <a:xfrm>
              <a:off x="7491645" y="2261120"/>
              <a:ext cx="1566190" cy="466404"/>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F497D"/>
                  </a:solidFill>
                  <a:effectLst/>
                  <a:uLnTx/>
                  <a:uFillTx/>
                  <a:latin typeface="Arial" charset="0"/>
                  <a:ea typeface="ＭＳ Ｐゴシック" charset="0"/>
                </a:rPr>
                <a:t>Fuel </a:t>
              </a:r>
              <a:br>
                <a:rPr kumimoji="0" lang="en-US" sz="1200" b="1" i="0" u="none" strike="noStrike" kern="1200" cap="none" spc="0" normalizeH="0" baseline="0" noProof="0" dirty="0">
                  <a:ln>
                    <a:noFill/>
                  </a:ln>
                  <a:solidFill>
                    <a:srgbClr val="1F497D"/>
                  </a:solidFill>
                  <a:effectLst/>
                  <a:uLnTx/>
                  <a:uFillTx/>
                  <a:latin typeface="Arial" charset="0"/>
                  <a:ea typeface="ＭＳ Ｐゴシック" charset="0"/>
                </a:rPr>
              </a:br>
              <a:r>
                <a:rPr kumimoji="0" lang="en-US" sz="1200" b="1" i="0" u="none" strike="noStrike" kern="1200" cap="none" spc="0" normalizeH="0" baseline="0" noProof="0" dirty="0">
                  <a:ln>
                    <a:noFill/>
                  </a:ln>
                  <a:solidFill>
                    <a:srgbClr val="1F497D"/>
                  </a:solidFill>
                  <a:effectLst/>
                  <a:uLnTx/>
                  <a:uFillTx/>
                  <a:latin typeface="Arial" charset="0"/>
                  <a:ea typeface="ＭＳ Ｐゴシック" charset="0"/>
                </a:rPr>
                <a:t>Property values</a:t>
              </a:r>
              <a:endParaRPr kumimoji="0" lang="en-US" sz="1200" b="0" i="0" u="none" strike="noStrike" kern="1200" cap="none" spc="0" normalizeH="0" baseline="0" noProof="0" dirty="0">
                <a:ln>
                  <a:noFill/>
                </a:ln>
                <a:solidFill>
                  <a:srgbClr val="1F497D"/>
                </a:solidFill>
                <a:effectLst/>
                <a:uLnTx/>
                <a:uFillTx/>
                <a:latin typeface="Arial" charset="0"/>
                <a:ea typeface="ＭＳ Ｐゴシック" charset="0"/>
              </a:endParaRPr>
            </a:p>
          </p:txBody>
        </p:sp>
      </p:grpSp>
    </p:spTree>
    <p:extLst>
      <p:ext uri="{BB962C8B-B14F-4D97-AF65-F5344CB8AC3E}">
        <p14:creationId xmlns:p14="http://schemas.microsoft.com/office/powerpoint/2010/main" val="1989324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402F7-2D31-1143-8F48-9D89CBE49A1F}"/>
              </a:ext>
            </a:extLst>
          </p:cNvPr>
          <p:cNvSpPr>
            <a:spLocks noGrp="1"/>
          </p:cNvSpPr>
          <p:nvPr>
            <p:ph type="title"/>
          </p:nvPr>
        </p:nvSpPr>
        <p:spPr/>
        <p:txBody>
          <a:bodyPr/>
          <a:lstStyle/>
          <a:p>
            <a:r>
              <a:rPr lang="en-US" dirty="0"/>
              <a:t>Ceramic sintering</a:t>
            </a:r>
          </a:p>
        </p:txBody>
      </p:sp>
      <p:sp>
        <p:nvSpPr>
          <p:cNvPr id="3" name="Content Placeholder 2">
            <a:extLst>
              <a:ext uri="{FF2B5EF4-FFF2-40B4-BE49-F238E27FC236}">
                <a16:creationId xmlns:a16="http://schemas.microsoft.com/office/drawing/2014/main" id="{39CD1E36-79B2-E043-B3F4-43F97E84A79A}"/>
              </a:ext>
            </a:extLst>
          </p:cNvPr>
          <p:cNvSpPr>
            <a:spLocks noGrp="1"/>
          </p:cNvSpPr>
          <p:nvPr>
            <p:ph idx="1"/>
          </p:nvPr>
        </p:nvSpPr>
        <p:spPr>
          <a:xfrm>
            <a:off x="609600" y="2160495"/>
            <a:ext cx="4511040" cy="3965670"/>
          </a:xfrm>
        </p:spPr>
        <p:txBody>
          <a:bodyPr>
            <a:normAutofit fontScale="92500" lnSpcReduction="10000"/>
          </a:bodyPr>
          <a:lstStyle/>
          <a:p>
            <a:r>
              <a:rPr lang="en-US" dirty="0"/>
              <a:t>Ceramics are typically sintered, and polycrystals also naturally form from sintering</a:t>
            </a:r>
          </a:p>
          <a:p>
            <a:r>
              <a:rPr lang="en-US" dirty="0"/>
              <a:t>In sintering, powders are compacted at high temperature</a:t>
            </a:r>
          </a:p>
          <a:p>
            <a:r>
              <a:rPr lang="en-US" dirty="0"/>
              <a:t>The particles are each oriented differently, and as the fuse, grain boundaries form</a:t>
            </a:r>
          </a:p>
          <a:p>
            <a:r>
              <a:rPr lang="en-US" dirty="0"/>
              <a:t>The differences between the grain orientations result in the grain boundary</a:t>
            </a:r>
          </a:p>
          <a:p>
            <a:endParaRPr lang="en-US" dirty="0"/>
          </a:p>
        </p:txBody>
      </p:sp>
      <p:sp>
        <p:nvSpPr>
          <p:cNvPr id="4" name="Slide Number Placeholder 3">
            <a:extLst>
              <a:ext uri="{FF2B5EF4-FFF2-40B4-BE49-F238E27FC236}">
                <a16:creationId xmlns:a16="http://schemas.microsoft.com/office/drawing/2014/main" id="{89904BF5-C174-FE4D-9105-B111041BDE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B8D165AE-CEA9-C749-A8F1-A6638F293C1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007731" y="2163838"/>
            <a:ext cx="6947093" cy="1998588"/>
          </a:xfrm>
          <a:prstGeom prst="rect">
            <a:avLst/>
          </a:prstGeom>
        </p:spPr>
      </p:pic>
      <p:pic>
        <p:nvPicPr>
          <p:cNvPr id="6" name="Picture 5">
            <a:extLst>
              <a:ext uri="{FF2B5EF4-FFF2-40B4-BE49-F238E27FC236}">
                <a16:creationId xmlns:a16="http://schemas.microsoft.com/office/drawing/2014/main" id="{A43B3042-8D15-AD49-8EBB-9355632B450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398489" y="4700364"/>
            <a:ext cx="3142876" cy="1646574"/>
          </a:xfrm>
          <a:prstGeom prst="rect">
            <a:avLst/>
          </a:prstGeom>
        </p:spPr>
      </p:pic>
      <p:pic>
        <p:nvPicPr>
          <p:cNvPr id="7" name="Picture 6">
            <a:extLst>
              <a:ext uri="{FF2B5EF4-FFF2-40B4-BE49-F238E27FC236}">
                <a16:creationId xmlns:a16="http://schemas.microsoft.com/office/drawing/2014/main" id="{D1BF6F37-5B02-324B-BC6E-31DC6501028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847046" y="4357763"/>
            <a:ext cx="2398070" cy="2060115"/>
          </a:xfrm>
          <a:prstGeom prst="rect">
            <a:avLst/>
          </a:prstGeom>
        </p:spPr>
      </p:pic>
    </p:spTree>
    <p:extLst>
      <p:ext uri="{BB962C8B-B14F-4D97-AF65-F5344CB8AC3E}">
        <p14:creationId xmlns:p14="http://schemas.microsoft.com/office/powerpoint/2010/main" val="398923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734DE-839D-5243-B105-4772FB5CCEB4}"/>
              </a:ext>
            </a:extLst>
          </p:cNvPr>
          <p:cNvSpPr>
            <a:spLocks noGrp="1"/>
          </p:cNvSpPr>
          <p:nvPr>
            <p:ph type="title"/>
          </p:nvPr>
        </p:nvSpPr>
        <p:spPr/>
        <p:txBody>
          <a:bodyPr/>
          <a:lstStyle/>
          <a:p>
            <a:r>
              <a:rPr lang="en-US" dirty="0"/>
              <a:t>Distribution of grain sizes</a:t>
            </a:r>
          </a:p>
        </p:txBody>
      </p:sp>
      <p:sp>
        <p:nvSpPr>
          <p:cNvPr id="3" name="Content Placeholder 2">
            <a:extLst>
              <a:ext uri="{FF2B5EF4-FFF2-40B4-BE49-F238E27FC236}">
                <a16:creationId xmlns:a16="http://schemas.microsoft.com/office/drawing/2014/main" id="{DE4531F2-CF27-2046-BCE4-38560B3747CF}"/>
              </a:ext>
            </a:extLst>
          </p:cNvPr>
          <p:cNvSpPr>
            <a:spLocks noGrp="1"/>
          </p:cNvSpPr>
          <p:nvPr>
            <p:ph idx="1"/>
          </p:nvPr>
        </p:nvSpPr>
        <p:spPr>
          <a:xfrm>
            <a:off x="609600" y="2160495"/>
            <a:ext cx="5439508" cy="3965670"/>
          </a:xfrm>
        </p:spPr>
        <p:txBody>
          <a:bodyPr/>
          <a:lstStyle/>
          <a:p>
            <a:r>
              <a:rPr lang="en-US" dirty="0"/>
              <a:t>In a polycrystal, there is also a distribution of grain sizes</a:t>
            </a:r>
          </a:p>
          <a:p>
            <a:r>
              <a:rPr lang="en-US" dirty="0"/>
              <a:t>Therefore, we commonly refer to the grain size distribution and the </a:t>
            </a:r>
            <a:r>
              <a:rPr lang="en-US" b="1" dirty="0"/>
              <a:t>average grain size</a:t>
            </a:r>
          </a:p>
          <a:p>
            <a:r>
              <a:rPr lang="en-US" dirty="0"/>
              <a:t>The </a:t>
            </a:r>
            <a:r>
              <a:rPr lang="en-US" dirty="0" err="1"/>
              <a:t>Hillert</a:t>
            </a:r>
            <a:r>
              <a:rPr lang="en-US" dirty="0"/>
              <a:t> distribution is an analytical distribution for grain size</a:t>
            </a:r>
          </a:p>
          <a:p>
            <a:r>
              <a:rPr lang="en-US" dirty="0"/>
              <a:t>Real materials often vary from this behavior</a:t>
            </a:r>
          </a:p>
        </p:txBody>
      </p:sp>
      <p:sp>
        <p:nvSpPr>
          <p:cNvPr id="4" name="Slide Number Placeholder 3">
            <a:extLst>
              <a:ext uri="{FF2B5EF4-FFF2-40B4-BE49-F238E27FC236}">
                <a16:creationId xmlns:a16="http://schemas.microsoft.com/office/drawing/2014/main" id="{3BE6E8D9-0D17-8842-86A2-CD69BAA6DE0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1DE270CE-6C07-9B45-AD09-8CCFF13F217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266342" y="1968501"/>
            <a:ext cx="3087714" cy="2308077"/>
          </a:xfrm>
          <a:prstGeom prst="rect">
            <a:avLst/>
          </a:prstGeom>
        </p:spPr>
      </p:pic>
      <p:pic>
        <p:nvPicPr>
          <p:cNvPr id="6" name="Picture 5">
            <a:extLst>
              <a:ext uri="{FF2B5EF4-FFF2-40B4-BE49-F238E27FC236}">
                <a16:creationId xmlns:a16="http://schemas.microsoft.com/office/drawing/2014/main" id="{84DD2538-9D82-6846-8FBF-827C45C7592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37843" y="4332330"/>
            <a:ext cx="3799513" cy="2389146"/>
          </a:xfrm>
          <a:prstGeom prst="rect">
            <a:avLst/>
          </a:prstGeom>
        </p:spPr>
      </p:pic>
    </p:spTree>
    <p:extLst>
      <p:ext uri="{BB962C8B-B14F-4D97-AF65-F5344CB8AC3E}">
        <p14:creationId xmlns:p14="http://schemas.microsoft.com/office/powerpoint/2010/main" val="29363562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D3E9E-F921-FC49-8A4E-555C95FF71BC}"/>
              </a:ext>
            </a:extLst>
          </p:cNvPr>
          <p:cNvSpPr>
            <a:spLocks noGrp="1"/>
          </p:cNvSpPr>
          <p:nvPr>
            <p:ph type="title"/>
          </p:nvPr>
        </p:nvSpPr>
        <p:spPr/>
        <p:txBody>
          <a:bodyPr/>
          <a:lstStyle/>
          <a:p>
            <a:r>
              <a:rPr lang="en-US" dirty="0"/>
              <a:t>3D Defects</a:t>
            </a:r>
          </a:p>
        </p:txBody>
      </p:sp>
      <p:sp>
        <p:nvSpPr>
          <p:cNvPr id="3" name="Content Placeholder 2">
            <a:extLst>
              <a:ext uri="{FF2B5EF4-FFF2-40B4-BE49-F238E27FC236}">
                <a16:creationId xmlns:a16="http://schemas.microsoft.com/office/drawing/2014/main" id="{F179F47C-E901-5742-8921-11770192111B}"/>
              </a:ext>
            </a:extLst>
          </p:cNvPr>
          <p:cNvSpPr>
            <a:spLocks noGrp="1"/>
          </p:cNvSpPr>
          <p:nvPr>
            <p:ph idx="1"/>
          </p:nvPr>
        </p:nvSpPr>
        <p:spPr>
          <a:xfrm>
            <a:off x="609600" y="2160495"/>
            <a:ext cx="4975274" cy="3965670"/>
          </a:xfrm>
        </p:spPr>
        <p:txBody>
          <a:bodyPr/>
          <a:lstStyle/>
          <a:p>
            <a:r>
              <a:rPr lang="en-US" dirty="0"/>
              <a:t>When point defects cluster, they form three dimensional defects</a:t>
            </a:r>
          </a:p>
          <a:p>
            <a:r>
              <a:rPr lang="en-US" dirty="0"/>
              <a:t>The energy of a point defects is reduced when several point defects cluster together</a:t>
            </a:r>
          </a:p>
          <a:p>
            <a:r>
              <a:rPr lang="en-US" dirty="0"/>
              <a:t>Larger clusters of vacancies are called </a:t>
            </a:r>
            <a:r>
              <a:rPr lang="en-US" b="1" dirty="0"/>
              <a:t>voids</a:t>
            </a:r>
          </a:p>
          <a:p>
            <a:r>
              <a:rPr lang="en-US" dirty="0"/>
              <a:t>Clusters of impurity atoms are called </a:t>
            </a:r>
            <a:r>
              <a:rPr lang="en-US" b="1" dirty="0"/>
              <a:t>precipitates</a:t>
            </a:r>
          </a:p>
          <a:p>
            <a:endParaRPr lang="en-US" dirty="0"/>
          </a:p>
        </p:txBody>
      </p:sp>
      <p:sp>
        <p:nvSpPr>
          <p:cNvPr id="4" name="Slide Number Placeholder 3">
            <a:extLst>
              <a:ext uri="{FF2B5EF4-FFF2-40B4-BE49-F238E27FC236}">
                <a16:creationId xmlns:a16="http://schemas.microsoft.com/office/drawing/2014/main" id="{2B1D7F86-2342-7545-81F8-3D75F8B41B0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81C80D03-650D-684D-8B62-00DD3AEE7C2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04300" y="2368271"/>
            <a:ext cx="2713127" cy="1374167"/>
          </a:xfrm>
          <a:prstGeom prst="rect">
            <a:avLst/>
          </a:prstGeom>
        </p:spPr>
      </p:pic>
      <p:pic>
        <p:nvPicPr>
          <p:cNvPr id="6" name="Picture 5">
            <a:extLst>
              <a:ext uri="{FF2B5EF4-FFF2-40B4-BE49-F238E27FC236}">
                <a16:creationId xmlns:a16="http://schemas.microsoft.com/office/drawing/2014/main" id="{D0A677B5-1A9C-A145-A0C1-9FCB6D1B6E4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591068" y="2368272"/>
            <a:ext cx="1814888" cy="1374167"/>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404483E0-9258-CD4F-AA57-50C2EA7AE4C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96324" y="4278816"/>
            <a:ext cx="2849608" cy="2184580"/>
          </a:xfrm>
          <a:prstGeom prst="rect">
            <a:avLst/>
          </a:prstGeom>
        </p:spPr>
      </p:pic>
    </p:spTree>
    <p:extLst>
      <p:ext uri="{BB962C8B-B14F-4D97-AF65-F5344CB8AC3E}">
        <p14:creationId xmlns:p14="http://schemas.microsoft.com/office/powerpoint/2010/main" val="13885374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7F909-0A31-1248-A6A6-392DDC1118D9}"/>
              </a:ext>
            </a:extLst>
          </p:cNvPr>
          <p:cNvSpPr>
            <a:spLocks noGrp="1"/>
          </p:cNvSpPr>
          <p:nvPr>
            <p:ph type="title"/>
          </p:nvPr>
        </p:nvSpPr>
        <p:spPr/>
        <p:txBody>
          <a:bodyPr/>
          <a:lstStyle/>
          <a:p>
            <a:r>
              <a:rPr lang="en-US" dirty="0"/>
              <a:t>Microstructure</a:t>
            </a:r>
          </a:p>
        </p:txBody>
      </p:sp>
      <p:sp>
        <p:nvSpPr>
          <p:cNvPr id="3" name="Content Placeholder 2">
            <a:extLst>
              <a:ext uri="{FF2B5EF4-FFF2-40B4-BE49-F238E27FC236}">
                <a16:creationId xmlns:a16="http://schemas.microsoft.com/office/drawing/2014/main" id="{5923DF04-3041-E24E-937F-A8726FE0476D}"/>
              </a:ext>
            </a:extLst>
          </p:cNvPr>
          <p:cNvSpPr>
            <a:spLocks noGrp="1"/>
          </p:cNvSpPr>
          <p:nvPr>
            <p:ph idx="1"/>
          </p:nvPr>
        </p:nvSpPr>
        <p:spPr>
          <a:xfrm>
            <a:off x="609600" y="2160494"/>
            <a:ext cx="10972800" cy="2706927"/>
          </a:xfrm>
        </p:spPr>
        <p:txBody>
          <a:bodyPr>
            <a:normAutofit fontScale="92500"/>
          </a:bodyPr>
          <a:lstStyle/>
          <a:p>
            <a:r>
              <a:rPr lang="en-US" dirty="0"/>
              <a:t>Material microstructure is the structure observable with 25x magnification</a:t>
            </a:r>
          </a:p>
          <a:p>
            <a:r>
              <a:rPr lang="en-US" dirty="0"/>
              <a:t>The microstructure includes grain structure, secondary phases, porosity, and more</a:t>
            </a:r>
          </a:p>
          <a:p>
            <a:r>
              <a:rPr lang="en-US" dirty="0"/>
              <a:t>The microstructure can strongly influence physical properties such as strength, toughness, ductility, hardness, corrosion resistance, high/low temperature behavior or wear resistance. </a:t>
            </a:r>
          </a:p>
          <a:p>
            <a:r>
              <a:rPr lang="en-US" dirty="0"/>
              <a:t>These properties in turn govern the application of these materials in industrial practice</a:t>
            </a:r>
          </a:p>
          <a:p>
            <a:endParaRPr lang="en-US" dirty="0"/>
          </a:p>
        </p:txBody>
      </p:sp>
      <p:sp>
        <p:nvSpPr>
          <p:cNvPr id="4" name="Slide Number Placeholder 3">
            <a:extLst>
              <a:ext uri="{FF2B5EF4-FFF2-40B4-BE49-F238E27FC236}">
                <a16:creationId xmlns:a16="http://schemas.microsoft.com/office/drawing/2014/main" id="{14D1B412-D873-C747-AAFD-C84DC0436A6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5" name="Group 4">
            <a:extLst>
              <a:ext uri="{FF2B5EF4-FFF2-40B4-BE49-F238E27FC236}">
                <a16:creationId xmlns:a16="http://schemas.microsoft.com/office/drawing/2014/main" id="{3864C609-45C9-E341-9B37-A1BD1E74E1BF}"/>
              </a:ext>
            </a:extLst>
          </p:cNvPr>
          <p:cNvGrpSpPr/>
          <p:nvPr/>
        </p:nvGrpSpPr>
        <p:grpSpPr>
          <a:xfrm>
            <a:off x="1524000" y="4918523"/>
            <a:ext cx="9144000" cy="1620390"/>
            <a:chOff x="0" y="2443045"/>
            <a:chExt cx="9144000" cy="1620390"/>
          </a:xfrm>
        </p:grpSpPr>
        <p:pic>
          <p:nvPicPr>
            <p:cNvPr id="6" name="Picture 5">
              <a:extLst>
                <a:ext uri="{FF2B5EF4-FFF2-40B4-BE49-F238E27FC236}">
                  <a16:creationId xmlns:a16="http://schemas.microsoft.com/office/drawing/2014/main" id="{AC7A7B68-CB5B-D44D-A2A6-68631D1A4E4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443047"/>
              <a:ext cx="1870328" cy="1404825"/>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64BB8245-7F56-E74D-B676-256BD22D8D6F}"/>
                </a:ext>
              </a:extLst>
            </p:cNvPr>
            <p:cNvSpPr txBox="1"/>
            <p:nvPr/>
          </p:nvSpPr>
          <p:spPr>
            <a:xfrm>
              <a:off x="0" y="3817214"/>
              <a:ext cx="187032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Annealed Stainless Steel</a:t>
              </a:r>
            </a:p>
          </p:txBody>
        </p:sp>
        <p:pic>
          <p:nvPicPr>
            <p:cNvPr id="8" name="Picture 7">
              <a:extLst>
                <a:ext uri="{FF2B5EF4-FFF2-40B4-BE49-F238E27FC236}">
                  <a16:creationId xmlns:a16="http://schemas.microsoft.com/office/drawing/2014/main" id="{A7B99BA2-605E-5447-8077-7034D530221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95057" y="2443047"/>
              <a:ext cx="1756460" cy="1404824"/>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2DC80CE0-ECFA-B84F-A7D0-848EB7257763}"/>
                </a:ext>
              </a:extLst>
            </p:cNvPr>
            <p:cNvSpPr txBox="1"/>
            <p:nvPr/>
          </p:nvSpPr>
          <p:spPr>
            <a:xfrm>
              <a:off x="1884612" y="3817214"/>
              <a:ext cx="175646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Cast Bronze</a:t>
              </a:r>
            </a:p>
          </p:txBody>
        </p:sp>
        <p:pic>
          <p:nvPicPr>
            <p:cNvPr id="10" name="Picture 9">
              <a:extLst>
                <a:ext uri="{FF2B5EF4-FFF2-40B4-BE49-F238E27FC236}">
                  <a16:creationId xmlns:a16="http://schemas.microsoft.com/office/drawing/2014/main" id="{AED04D9A-8F06-E04A-82EF-CFFD1135E32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676246" y="2459759"/>
              <a:ext cx="1814888" cy="1374167"/>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3BA3E8F3-A5C3-7441-9670-640C2B61682E}"/>
                </a:ext>
              </a:extLst>
            </p:cNvPr>
            <p:cNvSpPr txBox="1"/>
            <p:nvPr/>
          </p:nvSpPr>
          <p:spPr>
            <a:xfrm>
              <a:off x="3655357" y="3817214"/>
              <a:ext cx="1829173"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Sintered UO2</a:t>
              </a:r>
            </a:p>
          </p:txBody>
        </p:sp>
        <p:sp>
          <p:nvSpPr>
            <p:cNvPr id="12" name="Rectangle 11">
              <a:extLst>
                <a:ext uri="{FF2B5EF4-FFF2-40B4-BE49-F238E27FC236}">
                  <a16:creationId xmlns:a16="http://schemas.microsoft.com/office/drawing/2014/main" id="{16B8A51B-C49A-224E-A59B-464A08C912AB}"/>
                </a:ext>
              </a:extLst>
            </p:cNvPr>
            <p:cNvSpPr/>
            <p:nvPr/>
          </p:nvSpPr>
          <p:spPr>
            <a:xfrm>
              <a:off x="5484530" y="3817214"/>
              <a:ext cx="1712305"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Co-Al-W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Superalloy</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3" name="Picture 12">
              <a:extLst>
                <a:ext uri="{FF2B5EF4-FFF2-40B4-BE49-F238E27FC236}">
                  <a16:creationId xmlns:a16="http://schemas.microsoft.com/office/drawing/2014/main" id="{453A7F8F-BA54-B546-8E76-CD9821F51D0E}"/>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515863" y="2443047"/>
              <a:ext cx="1712304" cy="1404824"/>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8420F5F1-9F12-6841-ABA8-52A06481E2E2}"/>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7252896" y="2443045"/>
              <a:ext cx="1876141" cy="1404827"/>
            </a:xfrm>
            <a:prstGeom prst="rect">
              <a:avLst/>
            </a:prstGeom>
            <a:ln>
              <a:noFill/>
            </a:ln>
            <a:effectLst>
              <a:outerShdw blurRad="292100" dist="139700" dir="2700000" algn="tl" rotWithShape="0">
                <a:srgbClr val="333333">
                  <a:alpha val="65000"/>
                </a:srgbClr>
              </a:outerShdw>
            </a:effectLst>
          </p:spPr>
        </p:pic>
        <p:sp>
          <p:nvSpPr>
            <p:cNvPr id="15" name="Rectangle 14">
              <a:extLst>
                <a:ext uri="{FF2B5EF4-FFF2-40B4-BE49-F238E27FC236}">
                  <a16:creationId xmlns:a16="http://schemas.microsoft.com/office/drawing/2014/main" id="{5622BC04-D24C-E641-A4B0-91A88FDD39D3}"/>
                </a:ext>
              </a:extLst>
            </p:cNvPr>
            <p:cNvSpPr/>
            <p:nvPr/>
          </p:nvSpPr>
          <p:spPr>
            <a:xfrm>
              <a:off x="7211120" y="3817214"/>
              <a:ext cx="193288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Friction stir welded stainless steel</a:t>
              </a:r>
            </a:p>
          </p:txBody>
        </p:sp>
      </p:grpSp>
    </p:spTree>
    <p:extLst>
      <p:ext uri="{BB962C8B-B14F-4D97-AF65-F5344CB8AC3E}">
        <p14:creationId xmlns:p14="http://schemas.microsoft.com/office/powerpoint/2010/main" val="39314239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1115B-A07E-9342-8CD9-02A360083D89}"/>
              </a:ext>
            </a:extLst>
          </p:cNvPr>
          <p:cNvSpPr>
            <a:spLocks noGrp="1"/>
          </p:cNvSpPr>
          <p:nvPr>
            <p:ph type="title"/>
          </p:nvPr>
        </p:nvSpPr>
        <p:spPr/>
        <p:txBody>
          <a:bodyPr/>
          <a:lstStyle/>
          <a:p>
            <a:r>
              <a:rPr lang="en-US" dirty="0"/>
              <a:t>Material processing</a:t>
            </a:r>
          </a:p>
        </p:txBody>
      </p:sp>
      <p:sp>
        <p:nvSpPr>
          <p:cNvPr id="3" name="Content Placeholder 2">
            <a:extLst>
              <a:ext uri="{FF2B5EF4-FFF2-40B4-BE49-F238E27FC236}">
                <a16:creationId xmlns:a16="http://schemas.microsoft.com/office/drawing/2014/main" id="{0F9C622E-27BF-7A4D-8DFC-3D5F3F9DFB68}"/>
              </a:ext>
            </a:extLst>
          </p:cNvPr>
          <p:cNvSpPr>
            <a:spLocks noGrp="1"/>
          </p:cNvSpPr>
          <p:nvPr>
            <p:ph idx="1"/>
          </p:nvPr>
        </p:nvSpPr>
        <p:spPr>
          <a:xfrm>
            <a:off x="609600" y="2160495"/>
            <a:ext cx="8407791" cy="3965670"/>
          </a:xfrm>
        </p:spPr>
        <p:txBody>
          <a:bodyPr>
            <a:normAutofit fontScale="70000" lnSpcReduction="20000"/>
          </a:bodyPr>
          <a:lstStyle/>
          <a:p>
            <a:r>
              <a:rPr lang="en-US" dirty="0"/>
              <a:t>The process we use to make a material has a huge impact on its microstructure and properties</a:t>
            </a:r>
          </a:p>
          <a:p>
            <a:r>
              <a:rPr lang="en-US" b="1" dirty="0"/>
              <a:t>Casting</a:t>
            </a:r>
            <a:r>
              <a:rPr lang="en-US" dirty="0"/>
              <a:t> – manufacturing process in which a liquid material is poured into a mold and then allowed to solidify</a:t>
            </a:r>
          </a:p>
          <a:p>
            <a:pPr lvl="1"/>
            <a:r>
              <a:rPr lang="en-US" dirty="0"/>
              <a:t>Can be used to make complex shapes</a:t>
            </a:r>
          </a:p>
          <a:p>
            <a:pPr lvl="1"/>
            <a:r>
              <a:rPr lang="en-US" dirty="0"/>
              <a:t>The solidified microstructure typically has properties that are far from ideal</a:t>
            </a:r>
          </a:p>
          <a:p>
            <a:r>
              <a:rPr lang="en-US" b="1" dirty="0"/>
              <a:t>Sintering</a:t>
            </a:r>
            <a:r>
              <a:rPr lang="en-US" dirty="0"/>
              <a:t> – Forming a solid from a powder using heat and/or pressure without melting the material</a:t>
            </a:r>
          </a:p>
          <a:p>
            <a:pPr lvl="1"/>
            <a:r>
              <a:rPr lang="en-US" dirty="0"/>
              <a:t>Applicable to metals and ceramics</a:t>
            </a:r>
          </a:p>
          <a:p>
            <a:pPr lvl="1"/>
            <a:r>
              <a:rPr lang="en-US" dirty="0"/>
              <a:t>Difficult to obtain a material that is fully dense</a:t>
            </a:r>
          </a:p>
          <a:p>
            <a:pPr lvl="1"/>
            <a:r>
              <a:rPr lang="en-US" dirty="0"/>
              <a:t>Used to make fuel pellets</a:t>
            </a:r>
          </a:p>
          <a:p>
            <a:r>
              <a:rPr lang="en-US" b="1" dirty="0"/>
              <a:t>Heat treatment </a:t>
            </a:r>
            <a:r>
              <a:rPr lang="en-US" dirty="0"/>
              <a:t>– heating or cooling a material to extreme temperatures to get desired microstructure and properties</a:t>
            </a:r>
          </a:p>
          <a:p>
            <a:pPr lvl="1"/>
            <a:r>
              <a:rPr lang="en-US" dirty="0"/>
              <a:t>Used to control the rate of microstructure change, including diffusion, grain growth, or phase change</a:t>
            </a:r>
          </a:p>
          <a:p>
            <a:pPr lvl="1"/>
            <a:r>
              <a:rPr lang="en-US" dirty="0"/>
              <a:t>Use on many types of materials (metals, ceramics, glasses)</a:t>
            </a:r>
          </a:p>
          <a:p>
            <a:endParaRPr lang="en-US" dirty="0"/>
          </a:p>
        </p:txBody>
      </p:sp>
      <p:sp>
        <p:nvSpPr>
          <p:cNvPr id="4" name="Slide Number Placeholder 3">
            <a:extLst>
              <a:ext uri="{FF2B5EF4-FFF2-40B4-BE49-F238E27FC236}">
                <a16:creationId xmlns:a16="http://schemas.microsoft.com/office/drawing/2014/main" id="{1D5131C2-722D-1742-9A8E-36EF0D80B89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AE0C9426-7730-D743-A676-288DA59A79B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409761" y="1342636"/>
            <a:ext cx="2192042" cy="1490911"/>
          </a:xfrm>
          <a:prstGeom prst="rect">
            <a:avLst/>
          </a:prstGeom>
        </p:spPr>
      </p:pic>
      <p:pic>
        <p:nvPicPr>
          <p:cNvPr id="6" name="Picture 5">
            <a:extLst>
              <a:ext uri="{FF2B5EF4-FFF2-40B4-BE49-F238E27FC236}">
                <a16:creationId xmlns:a16="http://schemas.microsoft.com/office/drawing/2014/main" id="{31039B00-83D2-0D43-8AB9-DA1DA87B604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409761" y="2920779"/>
            <a:ext cx="2172639" cy="1446417"/>
          </a:xfrm>
          <a:prstGeom prst="rect">
            <a:avLst/>
          </a:prstGeom>
        </p:spPr>
      </p:pic>
      <p:pic>
        <p:nvPicPr>
          <p:cNvPr id="7" name="Picture 6">
            <a:extLst>
              <a:ext uri="{FF2B5EF4-FFF2-40B4-BE49-F238E27FC236}">
                <a16:creationId xmlns:a16="http://schemas.microsoft.com/office/drawing/2014/main" id="{16688D4D-35F7-D442-A051-56A43E58E70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530489" y="4421068"/>
            <a:ext cx="1895902" cy="1935283"/>
          </a:xfrm>
          <a:prstGeom prst="rect">
            <a:avLst/>
          </a:prstGeom>
        </p:spPr>
      </p:pic>
    </p:spTree>
    <p:extLst>
      <p:ext uri="{BB962C8B-B14F-4D97-AF65-F5344CB8AC3E}">
        <p14:creationId xmlns:p14="http://schemas.microsoft.com/office/powerpoint/2010/main" val="28903190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FD5AD-5A77-CE4C-B5EF-780661BE2543}"/>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E347CFC8-A5BC-9F46-9984-484CDAD31D1D}"/>
              </a:ext>
            </a:extLst>
          </p:cNvPr>
          <p:cNvSpPr>
            <a:spLocks noGrp="1"/>
          </p:cNvSpPr>
          <p:nvPr>
            <p:ph idx="1"/>
          </p:nvPr>
        </p:nvSpPr>
        <p:spPr/>
        <p:txBody>
          <a:bodyPr>
            <a:normAutofit fontScale="92500" lnSpcReduction="10000"/>
          </a:bodyPr>
          <a:lstStyle/>
          <a:p>
            <a:r>
              <a:rPr lang="en-US" dirty="0"/>
              <a:t>Even during steady state operation, fuel and pellet conditions change with time due to microstructure evolution</a:t>
            </a:r>
          </a:p>
          <a:p>
            <a:r>
              <a:rPr lang="en-US" dirty="0"/>
              <a:t>Atoms in the fuel and cladding materials are arranged in a crystal lattice</a:t>
            </a:r>
          </a:p>
          <a:p>
            <a:r>
              <a:rPr lang="en-US" dirty="0"/>
              <a:t>The crystal lattice is never perfect; it has defects</a:t>
            </a:r>
          </a:p>
          <a:p>
            <a:pPr lvl="1"/>
            <a:r>
              <a:rPr lang="en-US" dirty="0"/>
              <a:t>Point defects include vacancies, interstitials, and impurity atoms</a:t>
            </a:r>
          </a:p>
          <a:p>
            <a:pPr lvl="1"/>
            <a:r>
              <a:rPr lang="en-US" dirty="0"/>
              <a:t>Dislocations are line defects</a:t>
            </a:r>
          </a:p>
          <a:p>
            <a:pPr lvl="1"/>
            <a:r>
              <a:rPr lang="en-US" dirty="0"/>
              <a:t>Grain boundaries are planar defects</a:t>
            </a:r>
          </a:p>
          <a:p>
            <a:pPr lvl="1"/>
            <a:r>
              <a:rPr lang="en-US" dirty="0"/>
              <a:t>Voids and precipitates are volume defects</a:t>
            </a:r>
          </a:p>
          <a:p>
            <a:r>
              <a:rPr lang="en-US" dirty="0"/>
              <a:t>All materials have defects, radiation damage causes many more defects</a:t>
            </a:r>
          </a:p>
          <a:p>
            <a:r>
              <a:rPr lang="en-US" dirty="0"/>
              <a:t>Microstructure can be tailored through processing</a:t>
            </a:r>
          </a:p>
          <a:p>
            <a:endParaRPr lang="en-US" dirty="0"/>
          </a:p>
        </p:txBody>
      </p:sp>
      <p:sp>
        <p:nvSpPr>
          <p:cNvPr id="4" name="Slide Number Placeholder 3">
            <a:extLst>
              <a:ext uri="{FF2B5EF4-FFF2-40B4-BE49-F238E27FC236}">
                <a16:creationId xmlns:a16="http://schemas.microsoft.com/office/drawing/2014/main" id="{642CF7E3-3505-A541-9076-C9E5727304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441316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0DB80-B7E2-514E-96D7-D7854F856644}"/>
              </a:ext>
            </a:extLst>
          </p:cNvPr>
          <p:cNvSpPr>
            <a:spLocks noGrp="1"/>
          </p:cNvSpPr>
          <p:nvPr>
            <p:ph type="title"/>
          </p:nvPr>
        </p:nvSpPr>
        <p:spPr/>
        <p:txBody>
          <a:bodyPr/>
          <a:lstStyle/>
          <a:p>
            <a:r>
              <a:rPr lang="en-US" dirty="0"/>
              <a:t>Example: fission gas behavior in the fuel</a:t>
            </a:r>
          </a:p>
        </p:txBody>
      </p:sp>
      <p:sp>
        <p:nvSpPr>
          <p:cNvPr id="3" name="Content Placeholder 2">
            <a:extLst>
              <a:ext uri="{FF2B5EF4-FFF2-40B4-BE49-F238E27FC236}">
                <a16:creationId xmlns:a16="http://schemas.microsoft.com/office/drawing/2014/main" id="{6222C8A9-2E1F-474E-81CE-D8FB6A8B8178}"/>
              </a:ext>
            </a:extLst>
          </p:cNvPr>
          <p:cNvSpPr>
            <a:spLocks noGrp="1"/>
          </p:cNvSpPr>
          <p:nvPr>
            <p:ph idx="1"/>
          </p:nvPr>
        </p:nvSpPr>
        <p:spPr>
          <a:xfrm>
            <a:off x="609600" y="2160494"/>
            <a:ext cx="3846944" cy="4349635"/>
          </a:xfrm>
        </p:spPr>
        <p:txBody>
          <a:bodyPr>
            <a:normAutofit fontScale="92500" lnSpcReduction="20000"/>
          </a:bodyPr>
          <a:lstStyle/>
          <a:p>
            <a:r>
              <a:rPr lang="en-US" dirty="0"/>
              <a:t>Take into account a finite set of variables to describe the state of the material</a:t>
            </a:r>
          </a:p>
          <a:p>
            <a:r>
              <a:rPr lang="en-US" dirty="0"/>
              <a:t>Utilize a mechanistic model of fission gas behavior to predict the evolution of the microstructure</a:t>
            </a:r>
          </a:p>
          <a:p>
            <a:r>
              <a:rPr lang="en-US" dirty="0"/>
              <a:t>Utilize this updated microstructure to inform a number of structure/property relationships</a:t>
            </a:r>
          </a:p>
        </p:txBody>
      </p:sp>
      <p:sp>
        <p:nvSpPr>
          <p:cNvPr id="4" name="Slide Number Placeholder 3">
            <a:extLst>
              <a:ext uri="{FF2B5EF4-FFF2-40B4-BE49-F238E27FC236}">
                <a16:creationId xmlns:a16="http://schemas.microsoft.com/office/drawing/2014/main" id="{C6988773-D011-7540-A2FD-8C6ED662489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24" name="Group 23">
            <a:extLst>
              <a:ext uri="{FF2B5EF4-FFF2-40B4-BE49-F238E27FC236}">
                <a16:creationId xmlns:a16="http://schemas.microsoft.com/office/drawing/2014/main" id="{E1A28F25-5A98-AD43-A02A-8A45379A691B}"/>
              </a:ext>
            </a:extLst>
          </p:cNvPr>
          <p:cNvGrpSpPr/>
          <p:nvPr/>
        </p:nvGrpSpPr>
        <p:grpSpPr>
          <a:xfrm>
            <a:off x="4601817" y="1861378"/>
            <a:ext cx="7187183" cy="4494973"/>
            <a:chOff x="3364224" y="1591066"/>
            <a:chExt cx="8662299" cy="4977481"/>
          </a:xfrm>
        </p:grpSpPr>
        <p:pic>
          <p:nvPicPr>
            <p:cNvPr id="5" name="Picture 7" descr="temp_3Dslice.png">
              <a:extLst>
                <a:ext uri="{FF2B5EF4-FFF2-40B4-BE49-F238E27FC236}">
                  <a16:creationId xmlns:a16="http://schemas.microsoft.com/office/drawing/2014/main" id="{63567100-E11B-7048-9524-73D29247FC88}"/>
                </a:ext>
              </a:extLst>
            </p:cNvPr>
            <p:cNvPicPr>
              <a:picLocks noChangeAspect="1"/>
            </p:cNvPicPr>
            <p:nvPr/>
          </p:nvPicPr>
          <p:blipFill>
            <a:blip r:embed="rId2" cstate="screen">
              <a:alphaModFix amt="49000"/>
              <a:extLst>
                <a:ext uri="{28A0092B-C50C-407E-A947-70E740481C1C}">
                  <a14:useLocalDpi xmlns:a14="http://schemas.microsoft.com/office/drawing/2010/main"/>
                </a:ext>
              </a:extLst>
            </a:blip>
            <a:srcRect/>
            <a:stretch>
              <a:fillRect/>
            </a:stretch>
          </p:blipFill>
          <p:spPr bwMode="auto">
            <a:xfrm>
              <a:off x="3364224" y="1591066"/>
              <a:ext cx="1257913" cy="2511801"/>
            </a:xfrm>
            <a:prstGeom prst="rect">
              <a:avLst/>
            </a:prstGeom>
            <a:noFill/>
            <a:ln>
              <a:noFill/>
            </a:ln>
            <a:extLst>
              <a:ext uri="{909E8E84-426E-40dd-AFC4-6F175D3DCCD1}">
                <a14:hiddenFill xmlns:a14="http://schemas.microsoft.com/office/drawing/2010/main" xmlns="">
                  <a:solidFill>
                    <a:srgbClr val="FFFFFF">
                      <a:alpha val="49001"/>
                    </a:srgbClr>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ounded Rectangle 5">
              <a:extLst>
                <a:ext uri="{FF2B5EF4-FFF2-40B4-BE49-F238E27FC236}">
                  <a16:creationId xmlns:a16="http://schemas.microsoft.com/office/drawing/2014/main" id="{49A4D554-E237-6242-9FF4-1F85E9983491}"/>
                </a:ext>
              </a:extLst>
            </p:cNvPr>
            <p:cNvSpPr/>
            <p:nvPr/>
          </p:nvSpPr>
          <p:spPr bwMode="auto">
            <a:xfrm>
              <a:off x="4269126" y="4338055"/>
              <a:ext cx="1491386" cy="66851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Model of fission gas behavior</a:t>
              </a:r>
            </a:p>
          </p:txBody>
        </p:sp>
        <p:grpSp>
          <p:nvGrpSpPr>
            <p:cNvPr id="7" name="Group 6">
              <a:extLst>
                <a:ext uri="{FF2B5EF4-FFF2-40B4-BE49-F238E27FC236}">
                  <a16:creationId xmlns:a16="http://schemas.microsoft.com/office/drawing/2014/main" id="{E60220B5-C353-3843-9E85-0692355A8FAC}"/>
                </a:ext>
              </a:extLst>
            </p:cNvPr>
            <p:cNvGrpSpPr/>
            <p:nvPr/>
          </p:nvGrpSpPr>
          <p:grpSpPr>
            <a:xfrm>
              <a:off x="4203324" y="1944902"/>
              <a:ext cx="5574890" cy="364342"/>
              <a:chOff x="943289" y="1785876"/>
              <a:chExt cx="5574890" cy="364342"/>
            </a:xfrm>
          </p:grpSpPr>
          <p:sp>
            <p:nvSpPr>
              <p:cNvPr id="8" name="Rectangle 7">
                <a:extLst>
                  <a:ext uri="{FF2B5EF4-FFF2-40B4-BE49-F238E27FC236}">
                    <a16:creationId xmlns:a16="http://schemas.microsoft.com/office/drawing/2014/main" id="{5A14CAFE-7E69-4C46-B29D-B7C7A0428980}"/>
                  </a:ext>
                </a:extLst>
              </p:cNvPr>
              <p:cNvSpPr/>
              <p:nvPr/>
            </p:nvSpPr>
            <p:spPr>
              <a:xfrm>
                <a:off x="943289" y="1888459"/>
                <a:ext cx="65802" cy="98700"/>
              </a:xfrm>
              <a:prstGeom prst="rect">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9" name="TextBox 8">
                <a:extLst>
                  <a:ext uri="{FF2B5EF4-FFF2-40B4-BE49-F238E27FC236}">
                    <a16:creationId xmlns:a16="http://schemas.microsoft.com/office/drawing/2014/main" id="{2B38576B-F49E-3A4C-8CDB-3B3EF901AF23}"/>
                  </a:ext>
                </a:extLst>
              </p:cNvPr>
              <p:cNvSpPr txBox="1"/>
              <p:nvPr/>
            </p:nvSpPr>
            <p:spPr>
              <a:xfrm>
                <a:off x="1184180" y="1793000"/>
                <a:ext cx="1121303" cy="281173"/>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4F81BD"/>
                    </a:solidFill>
                    <a:effectLst/>
                    <a:uLnTx/>
                    <a:uFillTx/>
                    <a:latin typeface="Arial" charset="0"/>
                    <a:ea typeface="ＭＳ Ｐゴシック" charset="0"/>
                  </a:rPr>
                  <a:t>Variables</a:t>
                </a:r>
                <a:endParaRPr kumimoji="0" lang="en-US" sz="1050" b="0" i="0" u="none" strike="noStrike" kern="1200" cap="none" spc="0" normalizeH="0" baseline="0" noProof="0" dirty="0">
                  <a:ln>
                    <a:noFill/>
                  </a:ln>
                  <a:solidFill>
                    <a:srgbClr val="4F81BD"/>
                  </a:solidFill>
                  <a:effectLst/>
                  <a:uLnTx/>
                  <a:uFillTx/>
                  <a:latin typeface="Arial" charset="0"/>
                  <a:ea typeface="ＭＳ Ｐゴシック" charset="0"/>
                </a:endParaRPr>
              </a:p>
            </p:txBody>
          </p:sp>
          <p:sp>
            <p:nvSpPr>
              <p:cNvPr id="10" name="Rounded Rectangle 9">
                <a:extLst>
                  <a:ext uri="{FF2B5EF4-FFF2-40B4-BE49-F238E27FC236}">
                    <a16:creationId xmlns:a16="http://schemas.microsoft.com/office/drawing/2014/main" id="{7E0D222D-8213-5E45-8B8A-99138BADD24C}"/>
                  </a:ext>
                </a:extLst>
              </p:cNvPr>
              <p:cNvSpPr/>
              <p:nvPr/>
            </p:nvSpPr>
            <p:spPr bwMode="auto">
              <a:xfrm>
                <a:off x="2273839" y="1785876"/>
                <a:ext cx="142494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Temperature</a:t>
                </a:r>
              </a:p>
            </p:txBody>
          </p:sp>
          <p:sp>
            <p:nvSpPr>
              <p:cNvPr id="11" name="Rounded Rectangle 10">
                <a:extLst>
                  <a:ext uri="{FF2B5EF4-FFF2-40B4-BE49-F238E27FC236}">
                    <a16:creationId xmlns:a16="http://schemas.microsoft.com/office/drawing/2014/main" id="{CA391329-D1AA-AF44-8020-582FFFD89F60}"/>
                  </a:ext>
                </a:extLst>
              </p:cNvPr>
              <p:cNvSpPr/>
              <p:nvPr/>
            </p:nvSpPr>
            <p:spPr bwMode="auto">
              <a:xfrm>
                <a:off x="3774979" y="1787132"/>
                <a:ext cx="129540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Displacement</a:t>
                </a:r>
              </a:p>
            </p:txBody>
          </p:sp>
          <p:sp>
            <p:nvSpPr>
              <p:cNvPr id="12" name="Rounded Rectangle 11">
                <a:extLst>
                  <a:ext uri="{FF2B5EF4-FFF2-40B4-BE49-F238E27FC236}">
                    <a16:creationId xmlns:a16="http://schemas.microsoft.com/office/drawing/2014/main" id="{8AD14357-1321-5141-92B5-73CFEF0B9E22}"/>
                  </a:ext>
                </a:extLst>
              </p:cNvPr>
              <p:cNvSpPr/>
              <p:nvPr/>
            </p:nvSpPr>
            <p:spPr bwMode="auto">
              <a:xfrm>
                <a:off x="5139699" y="1787132"/>
                <a:ext cx="137848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Stoichiometry</a:t>
                </a:r>
              </a:p>
            </p:txBody>
          </p:sp>
        </p:grpSp>
        <p:sp>
          <p:nvSpPr>
            <p:cNvPr id="13" name="Rounded Rectangle 12">
              <a:extLst>
                <a:ext uri="{FF2B5EF4-FFF2-40B4-BE49-F238E27FC236}">
                  <a16:creationId xmlns:a16="http://schemas.microsoft.com/office/drawing/2014/main" id="{91B1EB3F-6790-3842-A030-843982FFE2C7}"/>
                </a:ext>
              </a:extLst>
            </p:cNvPr>
            <p:cNvSpPr/>
            <p:nvPr/>
          </p:nvSpPr>
          <p:spPr>
            <a:xfrm>
              <a:off x="8718374" y="4341907"/>
              <a:ext cx="1769503" cy="68885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a:ea typeface="+mn-ea"/>
                  <a:cs typeface="+mn-cs"/>
                </a:rPr>
                <a:t>Structure/property relationships</a:t>
              </a:r>
            </a:p>
          </p:txBody>
        </p:sp>
        <p:grpSp>
          <p:nvGrpSpPr>
            <p:cNvPr id="14" name="Group 13">
              <a:extLst>
                <a:ext uri="{FF2B5EF4-FFF2-40B4-BE49-F238E27FC236}">
                  <a16:creationId xmlns:a16="http://schemas.microsoft.com/office/drawing/2014/main" id="{C250E191-5C76-8A48-A997-0C16F1FBFB0D}"/>
                </a:ext>
              </a:extLst>
            </p:cNvPr>
            <p:cNvGrpSpPr/>
            <p:nvPr/>
          </p:nvGrpSpPr>
          <p:grpSpPr>
            <a:xfrm>
              <a:off x="10796524" y="3050183"/>
              <a:ext cx="1229999" cy="3518364"/>
              <a:chOff x="7536489" y="2891157"/>
              <a:chExt cx="1229999" cy="3518364"/>
            </a:xfrm>
          </p:grpSpPr>
          <p:sp>
            <p:nvSpPr>
              <p:cNvPr id="15" name="Rounded Rectangle 14">
                <a:extLst>
                  <a:ext uri="{FF2B5EF4-FFF2-40B4-BE49-F238E27FC236}">
                    <a16:creationId xmlns:a16="http://schemas.microsoft.com/office/drawing/2014/main" id="{E72F01D1-FC41-EB48-9EF3-59CB4929AD3F}"/>
                  </a:ext>
                </a:extLst>
              </p:cNvPr>
              <p:cNvSpPr/>
              <p:nvPr/>
            </p:nvSpPr>
            <p:spPr bwMode="auto">
              <a:xfrm>
                <a:off x="7536489" y="2891157"/>
                <a:ext cx="1180994" cy="46901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Elasticity tensor</a:t>
                </a:r>
              </a:p>
            </p:txBody>
          </p:sp>
          <p:sp>
            <p:nvSpPr>
              <p:cNvPr id="16" name="Rounded Rectangle 15">
                <a:extLst>
                  <a:ext uri="{FF2B5EF4-FFF2-40B4-BE49-F238E27FC236}">
                    <a16:creationId xmlns:a16="http://schemas.microsoft.com/office/drawing/2014/main" id="{470CCC6F-9A3E-104A-A96A-2833476E5BC6}"/>
                  </a:ext>
                </a:extLst>
              </p:cNvPr>
              <p:cNvSpPr/>
              <p:nvPr/>
            </p:nvSpPr>
            <p:spPr bwMode="auto">
              <a:xfrm>
                <a:off x="7577768" y="4075719"/>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Fracture stress</a:t>
                </a:r>
              </a:p>
            </p:txBody>
          </p:sp>
          <p:sp>
            <p:nvSpPr>
              <p:cNvPr id="17" name="Rounded Rectangle 16">
                <a:extLst>
                  <a:ext uri="{FF2B5EF4-FFF2-40B4-BE49-F238E27FC236}">
                    <a16:creationId xmlns:a16="http://schemas.microsoft.com/office/drawing/2014/main" id="{E84BBEE4-F397-3742-86A3-3473B45B40C2}"/>
                  </a:ext>
                </a:extLst>
              </p:cNvPr>
              <p:cNvSpPr/>
              <p:nvPr/>
            </p:nvSpPr>
            <p:spPr bwMode="auto">
              <a:xfrm>
                <a:off x="7577768" y="4727053"/>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Dimensional change</a:t>
                </a:r>
              </a:p>
            </p:txBody>
          </p:sp>
          <p:sp>
            <p:nvSpPr>
              <p:cNvPr id="18" name="Rounded Rectangle 17">
                <a:extLst>
                  <a:ext uri="{FF2B5EF4-FFF2-40B4-BE49-F238E27FC236}">
                    <a16:creationId xmlns:a16="http://schemas.microsoft.com/office/drawing/2014/main" id="{3AEC03FA-8256-294C-80D9-327488ACEFD4}"/>
                  </a:ext>
                </a:extLst>
              </p:cNvPr>
              <p:cNvSpPr/>
              <p:nvPr/>
            </p:nvSpPr>
            <p:spPr bwMode="auto">
              <a:xfrm>
                <a:off x="7536489" y="3471970"/>
                <a:ext cx="1188720" cy="491946"/>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Thermal conductivity</a:t>
                </a:r>
              </a:p>
            </p:txBody>
          </p:sp>
          <p:sp>
            <p:nvSpPr>
              <p:cNvPr id="19" name="Rounded Rectangle 18">
                <a:extLst>
                  <a:ext uri="{FF2B5EF4-FFF2-40B4-BE49-F238E27FC236}">
                    <a16:creationId xmlns:a16="http://schemas.microsoft.com/office/drawing/2014/main" id="{551F1DBA-2BE0-FD43-806A-0EE66E4DDC10}"/>
                  </a:ext>
                </a:extLst>
              </p:cNvPr>
              <p:cNvSpPr/>
              <p:nvPr/>
            </p:nvSpPr>
            <p:spPr bwMode="auto">
              <a:xfrm>
                <a:off x="7577768" y="5313826"/>
                <a:ext cx="1188720" cy="491946"/>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Gap conductance</a:t>
                </a:r>
              </a:p>
            </p:txBody>
          </p:sp>
          <p:sp>
            <p:nvSpPr>
              <p:cNvPr id="20" name="Rounded Rectangle 19">
                <a:extLst>
                  <a:ext uri="{FF2B5EF4-FFF2-40B4-BE49-F238E27FC236}">
                    <a16:creationId xmlns:a16="http://schemas.microsoft.com/office/drawing/2014/main" id="{71D1C269-BE5D-BD40-A085-92D7DFF031B5}"/>
                  </a:ext>
                </a:extLst>
              </p:cNvPr>
              <p:cNvSpPr/>
              <p:nvPr/>
            </p:nvSpPr>
            <p:spPr bwMode="auto">
              <a:xfrm>
                <a:off x="7577768" y="5917575"/>
                <a:ext cx="1188720" cy="491946"/>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Gap pressure</a:t>
                </a:r>
              </a:p>
            </p:txBody>
          </p:sp>
        </p:grpSp>
        <p:grpSp>
          <p:nvGrpSpPr>
            <p:cNvPr id="21" name="Group 20">
              <a:extLst>
                <a:ext uri="{FF2B5EF4-FFF2-40B4-BE49-F238E27FC236}">
                  <a16:creationId xmlns:a16="http://schemas.microsoft.com/office/drawing/2014/main" id="{65B0426D-6FEB-6848-AE6A-061563BA58F6}"/>
                </a:ext>
              </a:extLst>
            </p:cNvPr>
            <p:cNvGrpSpPr/>
            <p:nvPr/>
          </p:nvGrpSpPr>
          <p:grpSpPr>
            <a:xfrm>
              <a:off x="6103938" y="2957243"/>
              <a:ext cx="2226476" cy="2798370"/>
              <a:chOff x="2843903" y="2798217"/>
              <a:chExt cx="2226476" cy="2798370"/>
            </a:xfrm>
          </p:grpSpPr>
          <p:sp>
            <p:nvSpPr>
              <p:cNvPr id="22" name="TextBox 21">
                <a:extLst>
                  <a:ext uri="{FF2B5EF4-FFF2-40B4-BE49-F238E27FC236}">
                    <a16:creationId xmlns:a16="http://schemas.microsoft.com/office/drawing/2014/main" id="{EE23584D-A2DB-4E4E-97C9-C6056B54C107}"/>
                  </a:ext>
                </a:extLst>
              </p:cNvPr>
              <p:cNvSpPr txBox="1"/>
              <p:nvPr/>
            </p:nvSpPr>
            <p:spPr>
              <a:xfrm>
                <a:off x="2843903" y="4420777"/>
                <a:ext cx="2226476" cy="1175810"/>
              </a:xfrm>
              <a:prstGeom prst="rect">
                <a:avLst/>
              </a:prstGeom>
              <a:noFill/>
            </p:spPr>
            <p:txBody>
              <a:bodyPr wrap="square" rtlCol="0">
                <a:spAutoFit/>
              </a:bodyPr>
              <a:lstStyle/>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Dissolved fission products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Fission gas bubble fraction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Grain boundary fission gas bubble coverage</a:t>
                </a:r>
              </a:p>
              <a:p>
                <a:pPr marL="111125" marR="0" lvl="0" indent="-111125" algn="l" defTabSz="914400" rtl="0" eaLnBrk="1" fontAlgn="auto" latinLnBrk="0" hangingPunct="1">
                  <a:lnSpc>
                    <a:spcPct val="100000"/>
                  </a:lnSpc>
                  <a:spcBef>
                    <a:spcPts val="0"/>
                  </a:spcBef>
                  <a:spcAft>
                    <a:spcPts val="0"/>
                  </a:spcAft>
                  <a:buClr>
                    <a:srgbClr val="008000"/>
                  </a:buClr>
                  <a:buSzTx/>
                  <a:buFont typeface="Arial"/>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Gap fission gas concentration</a:t>
                </a:r>
              </a:p>
            </p:txBody>
          </p:sp>
          <p:pic>
            <p:nvPicPr>
              <p:cNvPr id="23" name="Picture 3">
                <a:extLst>
                  <a:ext uri="{FF2B5EF4-FFF2-40B4-BE49-F238E27FC236}">
                    <a16:creationId xmlns:a16="http://schemas.microsoft.com/office/drawing/2014/main" id="{DCF2AB2E-F5FC-9C45-8CAD-4F02CA9E80E6}"/>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86285" y="2798217"/>
                <a:ext cx="1950387" cy="1464051"/>
              </a:xfrm>
              <a:prstGeom prst="roundRect">
                <a:avLst>
                  <a:gd name="adj" fmla="val 7732"/>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spTree>
    <p:extLst>
      <p:ext uri="{BB962C8B-B14F-4D97-AF65-F5344CB8AC3E}">
        <p14:creationId xmlns:p14="http://schemas.microsoft.com/office/powerpoint/2010/main" val="3299219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28109-8CA9-CF49-AC04-3F76C276B87E}"/>
              </a:ext>
            </a:extLst>
          </p:cNvPr>
          <p:cNvSpPr>
            <a:spLocks noGrp="1"/>
          </p:cNvSpPr>
          <p:nvPr>
            <p:ph type="title"/>
          </p:nvPr>
        </p:nvSpPr>
        <p:spPr/>
        <p:txBody>
          <a:bodyPr/>
          <a:lstStyle/>
          <a:p>
            <a:r>
              <a:rPr lang="en-US" dirty="0"/>
              <a:t>Multiscale separate effects experiments and simulations inform the development of the models</a:t>
            </a:r>
          </a:p>
        </p:txBody>
      </p:sp>
      <p:sp>
        <p:nvSpPr>
          <p:cNvPr id="4" name="Slide Number Placeholder 3">
            <a:extLst>
              <a:ext uri="{FF2B5EF4-FFF2-40B4-BE49-F238E27FC236}">
                <a16:creationId xmlns:a16="http://schemas.microsoft.com/office/drawing/2014/main" id="{2AD4C20E-82BA-DE4E-AD18-FD1319D8D0A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Chevron 4">
            <a:extLst>
              <a:ext uri="{FF2B5EF4-FFF2-40B4-BE49-F238E27FC236}">
                <a16:creationId xmlns:a16="http://schemas.microsoft.com/office/drawing/2014/main" id="{8D3BCE96-2795-BB42-809B-4A4C3F8CEEA0}"/>
              </a:ext>
            </a:extLst>
          </p:cNvPr>
          <p:cNvSpPr/>
          <p:nvPr/>
        </p:nvSpPr>
        <p:spPr bwMode="auto">
          <a:xfrm>
            <a:off x="2142114" y="3839079"/>
            <a:ext cx="6513414" cy="620906"/>
          </a:xfrm>
          <a:prstGeom prst="chevron">
            <a:avLst>
              <a:gd name="adj" fmla="val 61370"/>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Times New Roman" charset="0"/>
              <a:ea typeface="ＭＳ Ｐゴシック" charset="0"/>
              <a:cs typeface="+mn-cs"/>
            </a:endParaRPr>
          </a:p>
        </p:txBody>
      </p:sp>
      <p:pic>
        <p:nvPicPr>
          <p:cNvPr id="6" name="Picture 5">
            <a:extLst>
              <a:ext uri="{FF2B5EF4-FFF2-40B4-BE49-F238E27FC236}">
                <a16:creationId xmlns:a16="http://schemas.microsoft.com/office/drawing/2014/main" id="{2D3C7D67-03BE-3E43-82B0-FFEC2B06F65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66713" y="4209412"/>
            <a:ext cx="2765914" cy="2146939"/>
          </a:xfrm>
          <a:prstGeom prst="rect">
            <a:avLst/>
          </a:prstGeom>
          <a:ln>
            <a:noFill/>
          </a:ln>
          <a:effectLst>
            <a:outerShdw blurRad="292100" dist="139700" dir="2700000" algn="tl" rotWithShape="0">
              <a:srgbClr val="333333">
                <a:alpha val="65000"/>
              </a:srgbClr>
            </a:outerShdw>
          </a:effectLst>
        </p:spPr>
      </p:pic>
      <p:pic>
        <p:nvPicPr>
          <p:cNvPr id="7" name="Picture 3">
            <a:extLst>
              <a:ext uri="{FF2B5EF4-FFF2-40B4-BE49-F238E27FC236}">
                <a16:creationId xmlns:a16="http://schemas.microsoft.com/office/drawing/2014/main" id="{013BA53C-302C-414A-8855-D16291F2AD4B}"/>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66362" y="2080817"/>
            <a:ext cx="2514893" cy="1887796"/>
          </a:xfrm>
          <a:prstGeom prst="roundRect">
            <a:avLst>
              <a:gd name="adj" fmla="val 7732"/>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a:extLst>
              <a:ext uri="{FF2B5EF4-FFF2-40B4-BE49-F238E27FC236}">
                <a16:creationId xmlns:a16="http://schemas.microsoft.com/office/drawing/2014/main" id="{987AD33A-4523-3341-89B5-490B87983234}"/>
              </a:ext>
            </a:extLst>
          </p:cNvPr>
          <p:cNvPicPr>
            <a:picLocks noChangeAspect="1"/>
          </p:cNvPicPr>
          <p:nvPr/>
        </p:nvPicPr>
        <p:blipFill>
          <a:blip r:embed="rId4"/>
          <a:stretch>
            <a:fillRect/>
          </a:stretch>
        </p:blipFill>
        <p:spPr>
          <a:xfrm>
            <a:off x="8172394" y="2578142"/>
            <a:ext cx="2658106" cy="3131828"/>
          </a:xfrm>
          <a:prstGeom prst="rect">
            <a:avLst/>
          </a:prstGeom>
          <a:ln>
            <a:noFill/>
          </a:ln>
          <a:effectLst>
            <a:outerShdw blurRad="292100" dist="139700" dir="2700000" algn="tl" rotWithShape="0">
              <a:srgbClr val="333333">
                <a:alpha val="65000"/>
              </a:srgbClr>
            </a:outerShdw>
          </a:effectLst>
        </p:spPr>
      </p:pic>
      <p:pic>
        <p:nvPicPr>
          <p:cNvPr id="9" name="Picture 8" descr="Fission_gas_GB_HE.png">
            <a:extLst>
              <a:ext uri="{FF2B5EF4-FFF2-40B4-BE49-F238E27FC236}">
                <a16:creationId xmlns:a16="http://schemas.microsoft.com/office/drawing/2014/main" id="{91F5C9E4-B935-7A47-9D71-53F78E101E0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05081" y="4041729"/>
            <a:ext cx="2031730" cy="2517272"/>
          </a:xfrm>
          <a:prstGeom prst="rect">
            <a:avLst/>
          </a:prstGeom>
          <a:ln>
            <a:noFill/>
          </a:ln>
          <a:effectLst>
            <a:outerShdw blurRad="292100" dist="139700" dir="2700000" algn="tl" rotWithShape="0">
              <a:srgbClr val="333333">
                <a:alpha val="65000"/>
              </a:srgbClr>
            </a:outerShdw>
          </a:effectLst>
        </p:spPr>
      </p:pic>
      <p:pic>
        <p:nvPicPr>
          <p:cNvPr id="10" name="Picture 4">
            <a:extLst>
              <a:ext uri="{FF2B5EF4-FFF2-40B4-BE49-F238E27FC236}">
                <a16:creationId xmlns:a16="http://schemas.microsoft.com/office/drawing/2014/main" id="{153E524B-BAFD-694B-9A34-DF6EC84F913F}"/>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838564" y="2080817"/>
            <a:ext cx="1816963" cy="18363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B6ABCF00-D0C0-034A-A327-A53F57D8418D}"/>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010779" y="2096479"/>
            <a:ext cx="1810559" cy="1861181"/>
          </a:xfrm>
          <a:prstGeom prst="rect">
            <a:avLst/>
          </a:prstGeom>
          <a:ln>
            <a:noFill/>
          </a:ln>
          <a:effectLst>
            <a:outerShdw blurRad="292100" dist="139700" dir="2700000" algn="tl" rotWithShape="0">
              <a:srgbClr val="333333">
                <a:alpha val="65000"/>
              </a:srgbClr>
            </a:outerShdw>
          </a:effectLst>
        </p:spPr>
      </p:pic>
      <p:pic>
        <p:nvPicPr>
          <p:cNvPr id="12" name="Picture 11" descr="A_350000">
            <a:extLst>
              <a:ext uri="{FF2B5EF4-FFF2-40B4-BE49-F238E27FC236}">
                <a16:creationId xmlns:a16="http://schemas.microsoft.com/office/drawing/2014/main" id="{DA6E765F-B85D-9849-AFAE-DC81A9427792}"/>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859956" y="4305969"/>
            <a:ext cx="1118842" cy="21454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descr="A_700000">
            <a:extLst>
              <a:ext uri="{FF2B5EF4-FFF2-40B4-BE49-F238E27FC236}">
                <a16:creationId xmlns:a16="http://schemas.microsoft.com/office/drawing/2014/main" id="{0AC77381-98BD-7F41-B6BC-A7D6D29F5943}"/>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832637" y="4314949"/>
            <a:ext cx="1085094" cy="21166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extBox 13">
            <a:extLst>
              <a:ext uri="{FF2B5EF4-FFF2-40B4-BE49-F238E27FC236}">
                <a16:creationId xmlns:a16="http://schemas.microsoft.com/office/drawing/2014/main" id="{52B63368-E0B3-7744-90F5-652C1CD01152}"/>
              </a:ext>
            </a:extLst>
          </p:cNvPr>
          <p:cNvSpPr txBox="1"/>
          <p:nvPr/>
        </p:nvSpPr>
        <p:spPr>
          <a:xfrm>
            <a:off x="2643469" y="3974179"/>
            <a:ext cx="8130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nm</a:t>
            </a:r>
          </a:p>
        </p:txBody>
      </p:sp>
      <p:sp>
        <p:nvSpPr>
          <p:cNvPr id="15" name="TextBox 14">
            <a:extLst>
              <a:ext uri="{FF2B5EF4-FFF2-40B4-BE49-F238E27FC236}">
                <a16:creationId xmlns:a16="http://schemas.microsoft.com/office/drawing/2014/main" id="{87054898-3D4E-954E-82C5-402F438704DB}"/>
              </a:ext>
            </a:extLst>
          </p:cNvPr>
          <p:cNvSpPr txBox="1"/>
          <p:nvPr/>
        </p:nvSpPr>
        <p:spPr>
          <a:xfrm>
            <a:off x="4971242" y="3974179"/>
            <a:ext cx="8130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alibri"/>
                <a:ea typeface="+mn-ea"/>
                <a:cs typeface="+mn-cs"/>
              </a:rPr>
              <a:t>μm</a:t>
            </a: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922338C9-9C4C-C148-A248-BD924511E101}"/>
              </a:ext>
            </a:extLst>
          </p:cNvPr>
          <p:cNvSpPr txBox="1"/>
          <p:nvPr/>
        </p:nvSpPr>
        <p:spPr>
          <a:xfrm>
            <a:off x="7200663" y="3974179"/>
            <a:ext cx="8130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mm</a:t>
            </a:r>
          </a:p>
        </p:txBody>
      </p:sp>
    </p:spTree>
    <p:extLst>
      <p:ext uri="{BB962C8B-B14F-4D97-AF65-F5344CB8AC3E}">
        <p14:creationId xmlns:p14="http://schemas.microsoft.com/office/powerpoint/2010/main" val="3739212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DA6F7-A8FA-AF40-9DF0-20B7916CA3A6}"/>
              </a:ext>
            </a:extLst>
          </p:cNvPr>
          <p:cNvSpPr>
            <a:spLocks noGrp="1"/>
          </p:cNvSpPr>
          <p:nvPr>
            <p:ph type="title"/>
          </p:nvPr>
        </p:nvSpPr>
        <p:spPr/>
        <p:txBody>
          <a:bodyPr/>
          <a:lstStyle/>
          <a:p>
            <a:r>
              <a:rPr lang="en-US" dirty="0"/>
              <a:t>Microstructure-based models</a:t>
            </a:r>
          </a:p>
        </p:txBody>
      </p:sp>
      <p:sp>
        <p:nvSpPr>
          <p:cNvPr id="3" name="Content Placeholder 2">
            <a:extLst>
              <a:ext uri="{FF2B5EF4-FFF2-40B4-BE49-F238E27FC236}">
                <a16:creationId xmlns:a16="http://schemas.microsoft.com/office/drawing/2014/main" id="{1716EFB2-B5F3-9A4C-BCDF-C865BC59B36D}"/>
              </a:ext>
            </a:extLst>
          </p:cNvPr>
          <p:cNvSpPr>
            <a:spLocks noGrp="1"/>
          </p:cNvSpPr>
          <p:nvPr>
            <p:ph idx="1"/>
          </p:nvPr>
        </p:nvSpPr>
        <p:spPr/>
        <p:txBody>
          <a:bodyPr/>
          <a:lstStyle/>
          <a:p>
            <a:r>
              <a:rPr lang="en-US" dirty="0"/>
              <a:t>Can provide a structure/property relationship to replace the existing burnup dependent model</a:t>
            </a:r>
          </a:p>
          <a:p>
            <a:r>
              <a:rPr lang="en-US" dirty="0"/>
              <a:t>For example, thermal conductivity, taking into account microstructural features and their evolution</a:t>
            </a:r>
          </a:p>
        </p:txBody>
      </p:sp>
      <p:sp>
        <p:nvSpPr>
          <p:cNvPr id="4" name="Slide Number Placeholder 3">
            <a:extLst>
              <a:ext uri="{FF2B5EF4-FFF2-40B4-BE49-F238E27FC236}">
                <a16:creationId xmlns:a16="http://schemas.microsoft.com/office/drawing/2014/main" id="{ED2F008F-5FAC-DB47-A650-B636F0880DA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5" name="Group 4">
            <a:extLst>
              <a:ext uri="{FF2B5EF4-FFF2-40B4-BE49-F238E27FC236}">
                <a16:creationId xmlns:a16="http://schemas.microsoft.com/office/drawing/2014/main" id="{1FF0FDDF-664F-404C-9D92-9D38AE1FD482}"/>
              </a:ext>
            </a:extLst>
          </p:cNvPr>
          <p:cNvGrpSpPr/>
          <p:nvPr/>
        </p:nvGrpSpPr>
        <p:grpSpPr>
          <a:xfrm>
            <a:off x="1598951" y="3838035"/>
            <a:ext cx="8561049" cy="2780302"/>
            <a:chOff x="291476" y="4474138"/>
            <a:chExt cx="8561049" cy="2780302"/>
          </a:xfrm>
        </p:grpSpPr>
        <p:grpSp>
          <p:nvGrpSpPr>
            <p:cNvPr id="6" name="Group 5">
              <a:extLst>
                <a:ext uri="{FF2B5EF4-FFF2-40B4-BE49-F238E27FC236}">
                  <a16:creationId xmlns:a16="http://schemas.microsoft.com/office/drawing/2014/main" id="{4787CE2E-3034-4946-992B-8194164E0653}"/>
                </a:ext>
              </a:extLst>
            </p:cNvPr>
            <p:cNvGrpSpPr/>
            <p:nvPr/>
          </p:nvGrpSpPr>
          <p:grpSpPr>
            <a:xfrm>
              <a:off x="291476" y="4474138"/>
              <a:ext cx="8561049" cy="2780302"/>
              <a:chOff x="291476" y="3814758"/>
              <a:chExt cx="8561049" cy="2780302"/>
            </a:xfrm>
          </p:grpSpPr>
          <p:sp>
            <p:nvSpPr>
              <p:cNvPr id="10" name="Rounded Rectangle 9">
                <a:extLst>
                  <a:ext uri="{FF2B5EF4-FFF2-40B4-BE49-F238E27FC236}">
                    <a16:creationId xmlns:a16="http://schemas.microsoft.com/office/drawing/2014/main" id="{8E26803D-648F-6D40-9EB5-86871151A6DB}"/>
                  </a:ext>
                </a:extLst>
              </p:cNvPr>
              <p:cNvSpPr/>
              <p:nvPr/>
            </p:nvSpPr>
            <p:spPr bwMode="auto">
              <a:xfrm>
                <a:off x="291476" y="4555730"/>
                <a:ext cx="8561049" cy="1598487"/>
              </a:xfrm>
              <a:prstGeom prst="roundRect">
                <a:avLst>
                  <a:gd name="adj" fmla="val 8899"/>
                </a:avLst>
              </a:prstGeom>
            </p:spPr>
            <p:style>
              <a:lnRef idx="1">
                <a:schemeClr val="accent1"/>
              </a:lnRef>
              <a:fillRef idx="2">
                <a:schemeClr val="accent1"/>
              </a:fillRef>
              <a:effectRef idx="1">
                <a:schemeClr val="accent1"/>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
                    <a:srgbClr val="1F497D"/>
                  </a:buClr>
                  <a:buSzTx/>
                  <a:buFontTx/>
                  <a:buNone/>
                  <a:tabLst/>
                  <a:defRPr/>
                </a:pPr>
                <a:endParaRPr kumimoji="0" lang="en-US" sz="1800" b="0" i="1" u="none" strike="noStrike" kern="1200" cap="none" spc="0" normalizeH="0" baseline="0" noProof="0" dirty="0">
                  <a:ln>
                    <a:noFill/>
                  </a:ln>
                  <a:solidFill>
                    <a:prstClr val="black"/>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D01B6C41-1A0D-FF41-BD17-9F2903531508}"/>
                  </a:ext>
                </a:extLst>
              </p:cNvPr>
              <p:cNvSpPr txBox="1"/>
              <p:nvPr/>
            </p:nvSpPr>
            <p:spPr>
              <a:xfrm>
                <a:off x="2011849" y="6256506"/>
                <a:ext cx="187388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4227"/>
                    </a:solidFill>
                    <a:effectLst/>
                    <a:uLnTx/>
                    <a:uFillTx/>
                    <a:latin typeface="Calibri"/>
                    <a:ea typeface="+mn-ea"/>
                    <a:cs typeface="+mn-cs"/>
                  </a:rPr>
                  <a:t>Bulk conductivity</a:t>
                </a:r>
              </a:p>
            </p:txBody>
          </p:sp>
          <p:sp>
            <p:nvSpPr>
              <p:cNvPr id="12" name="TextBox 11">
                <a:extLst>
                  <a:ext uri="{FF2B5EF4-FFF2-40B4-BE49-F238E27FC236}">
                    <a16:creationId xmlns:a16="http://schemas.microsoft.com/office/drawing/2014/main" id="{B3FB92B3-37F2-C449-BF1E-34DF4A1B7FD6}"/>
                  </a:ext>
                </a:extLst>
              </p:cNvPr>
              <p:cNvSpPr txBox="1"/>
              <p:nvPr/>
            </p:nvSpPr>
            <p:spPr>
              <a:xfrm>
                <a:off x="5997676" y="6254444"/>
                <a:ext cx="1324662"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D95D0"/>
                    </a:solidFill>
                    <a:effectLst/>
                    <a:uLnTx/>
                    <a:uFillTx/>
                    <a:latin typeface="Calibri"/>
                    <a:ea typeface="+mn-ea"/>
                    <a:cs typeface="+mn-cs"/>
                  </a:rPr>
                  <a:t>Fission gas</a:t>
                </a:r>
              </a:p>
            </p:txBody>
          </p:sp>
          <p:sp>
            <p:nvSpPr>
              <p:cNvPr id="13" name="TextBox 12">
                <a:extLst>
                  <a:ext uri="{FF2B5EF4-FFF2-40B4-BE49-F238E27FC236}">
                    <a16:creationId xmlns:a16="http://schemas.microsoft.com/office/drawing/2014/main" id="{8AF08724-0F3E-FB43-A323-49AD43347DEF}"/>
                  </a:ext>
                </a:extLst>
              </p:cNvPr>
              <p:cNvSpPr txBox="1"/>
              <p:nvPr/>
            </p:nvSpPr>
            <p:spPr>
              <a:xfrm>
                <a:off x="4149648" y="3814758"/>
                <a:ext cx="1527192" cy="5847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C3783"/>
                    </a:solidFill>
                    <a:effectLst/>
                    <a:uLnTx/>
                    <a:uFillTx/>
                    <a:latin typeface="Calibri"/>
                    <a:ea typeface="+mn-ea"/>
                    <a:cs typeface="+mn-cs"/>
                  </a:rPr>
                  <a:t>Intragranular porosity </a:t>
                </a:r>
              </a:p>
            </p:txBody>
          </p:sp>
          <p:sp>
            <p:nvSpPr>
              <p:cNvPr id="14" name="TextBox 13">
                <a:extLst>
                  <a:ext uri="{FF2B5EF4-FFF2-40B4-BE49-F238E27FC236}">
                    <a16:creationId xmlns:a16="http://schemas.microsoft.com/office/drawing/2014/main" id="{1B2E349B-7473-9B4B-BA62-A37911F11AA7}"/>
                  </a:ext>
                </a:extLst>
              </p:cNvPr>
              <p:cNvSpPr txBox="1"/>
              <p:nvPr/>
            </p:nvSpPr>
            <p:spPr>
              <a:xfrm>
                <a:off x="2489839" y="3814758"/>
                <a:ext cx="1488474" cy="5847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a:ea typeface="+mn-ea"/>
                    <a:cs typeface="+mn-cs"/>
                  </a:rPr>
                  <a:t>Grain boundary and bubbles</a:t>
                </a:r>
              </a:p>
            </p:txBody>
          </p:sp>
          <p:pic>
            <p:nvPicPr>
              <p:cNvPr id="15" name="Picture 33">
                <a:extLst>
                  <a:ext uri="{FF2B5EF4-FFF2-40B4-BE49-F238E27FC236}">
                    <a16:creationId xmlns:a16="http://schemas.microsoft.com/office/drawing/2014/main" id="{7B4A4B1C-7AB1-4B41-9D11-03D8ED57BBA4}"/>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7193224" y="4848119"/>
                <a:ext cx="1557338" cy="1095375"/>
              </a:xfrm>
              <a:prstGeom prst="roundRect">
                <a:avLst>
                  <a:gd name="adj" fmla="val 1006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4">
                <a:extLst>
                  <a:ext uri="{FF2B5EF4-FFF2-40B4-BE49-F238E27FC236}">
                    <a16:creationId xmlns:a16="http://schemas.microsoft.com/office/drawing/2014/main" id="{3982D94A-4CD1-1C40-A042-7ACD46C54F5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bwMode="auto">
              <a:xfrm>
                <a:off x="342621" y="4935117"/>
                <a:ext cx="1163810" cy="1127118"/>
              </a:xfrm>
              <a:prstGeom prst="round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7" name="Picture 16">
                <a:extLst>
                  <a:ext uri="{FF2B5EF4-FFF2-40B4-BE49-F238E27FC236}">
                    <a16:creationId xmlns:a16="http://schemas.microsoft.com/office/drawing/2014/main" id="{3C74D0A7-C56F-C54E-85CC-4DDD7C3C118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26565" y="5076529"/>
                <a:ext cx="5486400" cy="725542"/>
              </a:xfrm>
              <a:prstGeom prst="rect">
                <a:avLst/>
              </a:prstGeom>
            </p:spPr>
          </p:pic>
        </p:grpSp>
        <p:sp>
          <p:nvSpPr>
            <p:cNvPr id="7" name="TextBox 6">
              <a:extLst>
                <a:ext uri="{FF2B5EF4-FFF2-40B4-BE49-F238E27FC236}">
                  <a16:creationId xmlns:a16="http://schemas.microsoft.com/office/drawing/2014/main" id="{C836857D-B128-1248-9F7F-9F351F5C2970}"/>
                </a:ext>
              </a:extLst>
            </p:cNvPr>
            <p:cNvSpPr txBox="1"/>
            <p:nvPr/>
          </p:nvSpPr>
          <p:spPr>
            <a:xfrm>
              <a:off x="4943194" y="5616805"/>
              <a:ext cx="919340" cy="4770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 b="0" i="1" u="none" strike="noStrike" kern="1200" cap="none" spc="0" normalizeH="0" baseline="0" noProof="0" dirty="0">
                  <a:ln>
                    <a:noFill/>
                  </a:ln>
                  <a:solidFill>
                    <a:srgbClr val="008000"/>
                  </a:solidFill>
                  <a:effectLst/>
                  <a:uLnTx/>
                  <a:uFillTx/>
                  <a:latin typeface="Times New Roman"/>
                  <a:ea typeface="+mn-ea"/>
                  <a:cs typeface="Times New Roman"/>
                </a:rPr>
                <a:t>κ</a:t>
              </a:r>
              <a:r>
                <a:rPr kumimoji="0" lang="en-US" sz="2500" b="0" i="1" u="none" strike="noStrike" kern="1200" cap="none" spc="0" normalizeH="0" baseline="-25000" noProof="0" dirty="0">
                  <a:ln>
                    <a:noFill/>
                  </a:ln>
                  <a:solidFill>
                    <a:srgbClr val="008000"/>
                  </a:solidFill>
                  <a:effectLst/>
                  <a:uLnTx/>
                  <a:uFillTx/>
                  <a:latin typeface="Times New Roman"/>
                  <a:ea typeface="+mn-ea"/>
                  <a:cs typeface="Times New Roman"/>
                </a:rPr>
                <a:t>pr</a:t>
              </a:r>
            </a:p>
          </p:txBody>
        </p:sp>
        <p:sp>
          <p:nvSpPr>
            <p:cNvPr id="8" name="TextBox 7">
              <a:extLst>
                <a:ext uri="{FF2B5EF4-FFF2-40B4-BE49-F238E27FC236}">
                  <a16:creationId xmlns:a16="http://schemas.microsoft.com/office/drawing/2014/main" id="{DE6D705F-CEF9-8444-8F06-AE1F6BA6B9B0}"/>
                </a:ext>
              </a:extLst>
            </p:cNvPr>
            <p:cNvSpPr txBox="1"/>
            <p:nvPr/>
          </p:nvSpPr>
          <p:spPr>
            <a:xfrm>
              <a:off x="5514116" y="4528045"/>
              <a:ext cx="1527192" cy="5847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Calibri"/>
                  <a:ea typeface="+mn-ea"/>
                  <a:cs typeface="+mn-cs"/>
                </a:rPr>
                <a:t>Precipitated fission products</a:t>
              </a:r>
            </a:p>
          </p:txBody>
        </p:sp>
        <p:sp>
          <p:nvSpPr>
            <p:cNvPr id="9" name="TextBox 8">
              <a:extLst>
                <a:ext uri="{FF2B5EF4-FFF2-40B4-BE49-F238E27FC236}">
                  <a16:creationId xmlns:a16="http://schemas.microsoft.com/office/drawing/2014/main" id="{A1DF3C4C-1775-1846-A5C3-499B80D14DE1}"/>
                </a:ext>
              </a:extLst>
            </p:cNvPr>
            <p:cNvSpPr txBox="1"/>
            <p:nvPr/>
          </p:nvSpPr>
          <p:spPr>
            <a:xfrm>
              <a:off x="3817701" y="6913019"/>
              <a:ext cx="246001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Vacancies and interstitials</a:t>
              </a:r>
            </a:p>
          </p:txBody>
        </p:sp>
      </p:grpSp>
    </p:spTree>
    <p:extLst>
      <p:ext uri="{BB962C8B-B14F-4D97-AF65-F5344CB8AC3E}">
        <p14:creationId xmlns:p14="http://schemas.microsoft.com/office/powerpoint/2010/main" val="1056286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D8C83-B675-194B-9607-80786EB44954}"/>
              </a:ext>
            </a:extLst>
          </p:cNvPr>
          <p:cNvSpPr>
            <a:spLocks noGrp="1"/>
          </p:cNvSpPr>
          <p:nvPr>
            <p:ph type="title"/>
          </p:nvPr>
        </p:nvSpPr>
        <p:spPr/>
        <p:txBody>
          <a:bodyPr/>
          <a:lstStyle/>
          <a:p>
            <a:r>
              <a:rPr lang="en-US" dirty="0"/>
              <a:t>Parametrizing the mechanistic model</a:t>
            </a:r>
          </a:p>
        </p:txBody>
      </p:sp>
      <p:sp>
        <p:nvSpPr>
          <p:cNvPr id="3" name="Content Placeholder 2">
            <a:extLst>
              <a:ext uri="{FF2B5EF4-FFF2-40B4-BE49-F238E27FC236}">
                <a16:creationId xmlns:a16="http://schemas.microsoft.com/office/drawing/2014/main" id="{500B7974-2C51-DA40-A77B-0D9F09957472}"/>
              </a:ext>
            </a:extLst>
          </p:cNvPr>
          <p:cNvSpPr>
            <a:spLocks noGrp="1"/>
          </p:cNvSpPr>
          <p:nvPr>
            <p:ph idx="1"/>
          </p:nvPr>
        </p:nvSpPr>
        <p:spPr>
          <a:xfrm>
            <a:off x="609600" y="2160495"/>
            <a:ext cx="5940287" cy="3965670"/>
          </a:xfrm>
        </p:spPr>
        <p:txBody>
          <a:bodyPr>
            <a:normAutofit fontScale="92500" lnSpcReduction="10000"/>
          </a:bodyPr>
          <a:lstStyle/>
          <a:p>
            <a:r>
              <a:rPr lang="en-US" dirty="0"/>
              <a:t>We employ multiscale modeling and simulation to determine the various parameters for the model</a:t>
            </a:r>
          </a:p>
          <a:p>
            <a:r>
              <a:rPr lang="en-US" dirty="0"/>
              <a:t>MD simulations conducted at LANL have been used to determine the coefficients for various point defects</a:t>
            </a:r>
          </a:p>
          <a:p>
            <a:pPr>
              <a:spcBef>
                <a:spcPts val="400"/>
              </a:spcBef>
            </a:pPr>
            <a:r>
              <a:rPr lang="en-US" dirty="0"/>
              <a:t>MD simulations have shown that phonon scattering must be accounted for to accurately represent small bubbles</a:t>
            </a:r>
          </a:p>
          <a:p>
            <a:pPr>
              <a:spcBef>
                <a:spcPts val="400"/>
              </a:spcBef>
            </a:pPr>
            <a:r>
              <a:rPr lang="en-US" dirty="0"/>
              <a:t>Mesoscale simulations have shown that </a:t>
            </a:r>
            <a:r>
              <a:rPr lang="en-US" dirty="0" err="1"/>
              <a:t>GrB</a:t>
            </a:r>
            <a:r>
              <a:rPr lang="en-US" dirty="0"/>
              <a:t> bubbles have a larger impact on the thermal conductivity</a:t>
            </a:r>
          </a:p>
        </p:txBody>
      </p:sp>
      <p:sp>
        <p:nvSpPr>
          <p:cNvPr id="4" name="Slide Number Placeholder 3">
            <a:extLst>
              <a:ext uri="{FF2B5EF4-FFF2-40B4-BE49-F238E27FC236}">
                <a16:creationId xmlns:a16="http://schemas.microsoft.com/office/drawing/2014/main" id="{7F7AC306-CFB6-D64B-9173-FC364D1937A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3CDE755E-6CD6-2E47-A07F-6E5EB752E8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04955" y="3601820"/>
            <a:ext cx="3087045" cy="2754531"/>
          </a:xfrm>
          <a:prstGeom prst="rect">
            <a:avLst/>
          </a:prstGeom>
        </p:spPr>
      </p:pic>
      <p:pic>
        <p:nvPicPr>
          <p:cNvPr id="10" name="Picture 9">
            <a:extLst>
              <a:ext uri="{FF2B5EF4-FFF2-40B4-BE49-F238E27FC236}">
                <a16:creationId xmlns:a16="http://schemas.microsoft.com/office/drawing/2014/main" id="{9E130049-3FBD-084E-96C5-C3D3F30DAA98}"/>
              </a:ext>
            </a:extLst>
          </p:cNvPr>
          <p:cNvPicPr>
            <a:picLocks noChangeAspect="1"/>
          </p:cNvPicPr>
          <p:nvPr/>
        </p:nvPicPr>
        <p:blipFill>
          <a:blip r:embed="rId3"/>
          <a:stretch>
            <a:fillRect/>
          </a:stretch>
        </p:blipFill>
        <p:spPr>
          <a:xfrm>
            <a:off x="7887004" y="1772775"/>
            <a:ext cx="3319323" cy="1633318"/>
          </a:xfrm>
          <a:prstGeom prst="rect">
            <a:avLst/>
          </a:prstGeom>
        </p:spPr>
      </p:pic>
      <p:grpSp>
        <p:nvGrpSpPr>
          <p:cNvPr id="11" name="Group 10">
            <a:extLst>
              <a:ext uri="{FF2B5EF4-FFF2-40B4-BE49-F238E27FC236}">
                <a16:creationId xmlns:a16="http://schemas.microsoft.com/office/drawing/2014/main" id="{5CEFA71A-9783-F942-94B7-600C21EE8F91}"/>
              </a:ext>
            </a:extLst>
          </p:cNvPr>
          <p:cNvGrpSpPr/>
          <p:nvPr/>
        </p:nvGrpSpPr>
        <p:grpSpPr>
          <a:xfrm>
            <a:off x="6231835" y="3688932"/>
            <a:ext cx="2873120" cy="2437233"/>
            <a:chOff x="0" y="3295904"/>
            <a:chExt cx="3879811" cy="3304007"/>
          </a:xfrm>
        </p:grpSpPr>
        <p:pic>
          <p:nvPicPr>
            <p:cNvPr id="12" name="Picture 11" descr="latex-image-1.pdf">
              <a:extLst>
                <a:ext uri="{FF2B5EF4-FFF2-40B4-BE49-F238E27FC236}">
                  <a16:creationId xmlns:a16="http://schemas.microsoft.com/office/drawing/2014/main" id="{0B7B48F7-DB5B-E247-9E82-B49BE83A3C0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36372" y="3597559"/>
              <a:ext cx="1536700" cy="533400"/>
            </a:xfrm>
            <a:prstGeom prst="rect">
              <a:avLst/>
            </a:prstGeom>
          </p:spPr>
        </p:pic>
        <p:sp>
          <p:nvSpPr>
            <p:cNvPr id="13" name="TextBox 12">
              <a:extLst>
                <a:ext uri="{FF2B5EF4-FFF2-40B4-BE49-F238E27FC236}">
                  <a16:creationId xmlns:a16="http://schemas.microsoft.com/office/drawing/2014/main" id="{5311D772-573F-1541-A61C-130A54B8F176}"/>
                </a:ext>
              </a:extLst>
            </p:cNvPr>
            <p:cNvSpPr txBox="1"/>
            <p:nvPr/>
          </p:nvSpPr>
          <p:spPr>
            <a:xfrm>
              <a:off x="0" y="3295904"/>
              <a:ext cx="3503372" cy="344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dirty="0">
                  <a:ln>
                    <a:noFill/>
                  </a:ln>
                  <a:solidFill>
                    <a:srgbClr val="4F81BD"/>
                  </a:solidFill>
                  <a:effectLst/>
                  <a:uLnTx/>
                  <a:uFillTx/>
                  <a:latin typeface="Arial"/>
                  <a:ea typeface="+mn-ea"/>
                  <a:cs typeface="Arial"/>
                </a:rPr>
                <a:t>Maxwell-Eucken (no phonon scattering)</a:t>
              </a:r>
            </a:p>
          </p:txBody>
        </p:sp>
        <p:pic>
          <p:nvPicPr>
            <p:cNvPr id="14" name="Picture 13">
              <a:extLst>
                <a:ext uri="{FF2B5EF4-FFF2-40B4-BE49-F238E27FC236}">
                  <a16:creationId xmlns:a16="http://schemas.microsoft.com/office/drawing/2014/main" id="{2AF779EF-EC81-D647-B42C-88389FA0CAC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0411" y="4406977"/>
              <a:ext cx="3289400" cy="2192934"/>
            </a:xfrm>
            <a:prstGeom prst="rect">
              <a:avLst/>
            </a:prstGeom>
          </p:spPr>
        </p:pic>
      </p:grpSp>
    </p:spTree>
    <p:extLst>
      <p:ext uri="{BB962C8B-B14F-4D97-AF65-F5344CB8AC3E}">
        <p14:creationId xmlns:p14="http://schemas.microsoft.com/office/powerpoint/2010/main" val="2202480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573D1-F3E7-BA43-A1AC-8F3358727CC6}"/>
              </a:ext>
            </a:extLst>
          </p:cNvPr>
          <p:cNvSpPr>
            <a:spLocks noGrp="1"/>
          </p:cNvSpPr>
          <p:nvPr>
            <p:ph type="title"/>
          </p:nvPr>
        </p:nvSpPr>
        <p:spPr/>
        <p:txBody>
          <a:bodyPr/>
          <a:lstStyle/>
          <a:p>
            <a:r>
              <a:rPr lang="en-US" dirty="0"/>
              <a:t>Parametrizing the mechanistic model</a:t>
            </a:r>
          </a:p>
        </p:txBody>
      </p:sp>
      <p:sp>
        <p:nvSpPr>
          <p:cNvPr id="3" name="Content Placeholder 2">
            <a:extLst>
              <a:ext uri="{FF2B5EF4-FFF2-40B4-BE49-F238E27FC236}">
                <a16:creationId xmlns:a16="http://schemas.microsoft.com/office/drawing/2014/main" id="{E8676ED4-D5DD-6F4E-B008-16F7C2B0F47C}"/>
              </a:ext>
            </a:extLst>
          </p:cNvPr>
          <p:cNvSpPr>
            <a:spLocks noGrp="1"/>
          </p:cNvSpPr>
          <p:nvPr>
            <p:ph idx="1"/>
          </p:nvPr>
        </p:nvSpPr>
        <p:spPr>
          <a:xfrm>
            <a:off x="609600" y="2160495"/>
            <a:ext cx="5045765" cy="3965670"/>
          </a:xfrm>
        </p:spPr>
        <p:txBody>
          <a:bodyPr/>
          <a:lstStyle/>
          <a:p>
            <a:r>
              <a:rPr lang="en-US" dirty="0"/>
              <a:t>A thermal resistor model is created to describe the impact of GB bubbles on the thermal conductivity</a:t>
            </a:r>
          </a:p>
          <a:p>
            <a:endParaRPr lang="en-US" dirty="0"/>
          </a:p>
          <a:p>
            <a:r>
              <a:rPr lang="en-US" dirty="0"/>
              <a:t>MARMOT simulations are currently being used to inform the development of the precipitate multiplier</a:t>
            </a:r>
          </a:p>
        </p:txBody>
      </p:sp>
      <p:sp>
        <p:nvSpPr>
          <p:cNvPr id="4" name="Slide Number Placeholder 3">
            <a:extLst>
              <a:ext uri="{FF2B5EF4-FFF2-40B4-BE49-F238E27FC236}">
                <a16:creationId xmlns:a16="http://schemas.microsoft.com/office/drawing/2014/main" id="{793E0A36-61DC-C546-811D-AFDD27FCA7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AB4BC4B4-1F51-2748-9F20-7D65A6ABA71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9282"/>
          <a:stretch/>
        </p:blipFill>
        <p:spPr>
          <a:xfrm>
            <a:off x="7305261" y="1786835"/>
            <a:ext cx="3141323" cy="2089426"/>
          </a:xfrm>
          <a:prstGeom prst="rect">
            <a:avLst/>
          </a:prstGeom>
        </p:spPr>
      </p:pic>
      <p:pic>
        <p:nvPicPr>
          <p:cNvPr id="9" name="Picture 8" descr="LGD-3D-Redo-NoFill.png">
            <a:extLst>
              <a:ext uri="{FF2B5EF4-FFF2-40B4-BE49-F238E27FC236}">
                <a16:creationId xmlns:a16="http://schemas.microsoft.com/office/drawing/2014/main" id="{6092E5BA-1979-AD4A-8BB9-966F729360C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600713" y="4137302"/>
            <a:ext cx="2550418" cy="258417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9090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E2186-1745-2B4F-BB1C-444A73D2F61E}"/>
              </a:ext>
            </a:extLst>
          </p:cNvPr>
          <p:cNvSpPr>
            <a:spLocks noGrp="1"/>
          </p:cNvSpPr>
          <p:nvPr>
            <p:ph type="title"/>
          </p:nvPr>
        </p:nvSpPr>
        <p:spPr/>
        <p:txBody>
          <a:bodyPr/>
          <a:lstStyle/>
          <a:p>
            <a:r>
              <a:rPr lang="en-US" dirty="0"/>
              <a:t>Parametrizing the mechanistic model</a:t>
            </a:r>
          </a:p>
        </p:txBody>
      </p:sp>
      <p:sp>
        <p:nvSpPr>
          <p:cNvPr id="3" name="Content Placeholder 2">
            <a:extLst>
              <a:ext uri="{FF2B5EF4-FFF2-40B4-BE49-F238E27FC236}">
                <a16:creationId xmlns:a16="http://schemas.microsoft.com/office/drawing/2014/main" id="{10FF35EA-191C-644B-ACE1-1CF7F8F814C7}"/>
              </a:ext>
            </a:extLst>
          </p:cNvPr>
          <p:cNvSpPr>
            <a:spLocks noGrp="1"/>
          </p:cNvSpPr>
          <p:nvPr>
            <p:ph idx="1"/>
          </p:nvPr>
        </p:nvSpPr>
        <p:spPr/>
        <p:txBody>
          <a:bodyPr>
            <a:normAutofit lnSpcReduction="10000"/>
          </a:bodyPr>
          <a:lstStyle/>
          <a:p>
            <a:r>
              <a:rPr lang="en-US" dirty="0"/>
              <a:t>Each term in the expression must be coupled to a corresponding state variable</a:t>
            </a:r>
          </a:p>
          <a:p>
            <a:r>
              <a:rPr lang="en-US" dirty="0"/>
              <a:t>The full model calculates the thermal conductivity as a function of: </a:t>
            </a:r>
          </a:p>
          <a:p>
            <a:pPr lvl="1"/>
            <a:r>
              <a:rPr lang="en-US" dirty="0"/>
              <a:t>Temperature</a:t>
            </a:r>
          </a:p>
          <a:p>
            <a:pPr lvl="1"/>
            <a:r>
              <a:rPr lang="en-US" dirty="0"/>
              <a:t>Point defect concentrations</a:t>
            </a:r>
          </a:p>
          <a:p>
            <a:pPr lvl="1"/>
            <a:r>
              <a:rPr lang="en-US" dirty="0"/>
              <a:t>Intragranular bubble density and average radius</a:t>
            </a:r>
          </a:p>
          <a:p>
            <a:pPr lvl="1"/>
            <a:r>
              <a:rPr lang="en-US" dirty="0"/>
              <a:t>Fractional coverage of bubbles on GBs and average radius</a:t>
            </a:r>
          </a:p>
          <a:p>
            <a:pPr lvl="1"/>
            <a:r>
              <a:rPr lang="en-US" dirty="0"/>
              <a:t>Precipitate volume fractions and average sizes</a:t>
            </a:r>
          </a:p>
          <a:p>
            <a:r>
              <a:rPr lang="en-US" dirty="0"/>
              <a:t>Currently effects of precipitate fission products and individual point defects are neglected in the model, as they are not tracked or predicted in BISON</a:t>
            </a:r>
          </a:p>
          <a:p>
            <a:endParaRPr lang="en-US" dirty="0"/>
          </a:p>
        </p:txBody>
      </p:sp>
      <p:sp>
        <p:nvSpPr>
          <p:cNvPr id="4" name="Slide Number Placeholder 3">
            <a:extLst>
              <a:ext uri="{FF2B5EF4-FFF2-40B4-BE49-F238E27FC236}">
                <a16:creationId xmlns:a16="http://schemas.microsoft.com/office/drawing/2014/main" id="{C75C4F6C-C151-974D-880D-EFDA6A06C5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descr="latex-image-1.pdf">
            <a:extLst>
              <a:ext uri="{FF2B5EF4-FFF2-40B4-BE49-F238E27FC236}">
                <a16:creationId xmlns:a16="http://schemas.microsoft.com/office/drawing/2014/main" id="{199508E7-A8BA-DD4E-A575-EB481AD276D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099550" y="3847860"/>
            <a:ext cx="2120900" cy="393700"/>
          </a:xfrm>
          <a:prstGeom prst="rect">
            <a:avLst/>
          </a:prstGeom>
        </p:spPr>
      </p:pic>
    </p:spTree>
    <p:extLst>
      <p:ext uri="{BB962C8B-B14F-4D97-AF65-F5344CB8AC3E}">
        <p14:creationId xmlns:p14="http://schemas.microsoft.com/office/powerpoint/2010/main" val="571349524"/>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1831</Words>
  <Application>Microsoft Macintosh PowerPoint</Application>
  <PresentationFormat>Widescreen</PresentationFormat>
  <Paragraphs>305</Paragraphs>
  <Slides>35</Slides>
  <Notes>1</Notes>
  <HiddenSlides>0</HiddenSlides>
  <MMClips>2</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40" baseType="lpstr">
      <vt:lpstr>Arial</vt:lpstr>
      <vt:lpstr>Calibri</vt:lpstr>
      <vt:lpstr>Times New Roman</vt:lpstr>
      <vt:lpstr>NCStateU-horizontal-left-logo</vt:lpstr>
      <vt:lpstr>Equation</vt:lpstr>
      <vt:lpstr>Nuclear Fuel Performance</vt:lpstr>
      <vt:lpstr>mechanistic modeling</vt:lpstr>
      <vt:lpstr>Microstructure-based fuel performance modeling</vt:lpstr>
      <vt:lpstr>Example: fission gas behavior in the fuel</vt:lpstr>
      <vt:lpstr>Multiscale separate effects experiments and simulations inform the development of the models</vt:lpstr>
      <vt:lpstr>Microstructure-based models</vt:lpstr>
      <vt:lpstr>Parametrizing the mechanistic model</vt:lpstr>
      <vt:lpstr>Parametrizing the mechanistic model</vt:lpstr>
      <vt:lpstr>Parametrizing the mechanistic model</vt:lpstr>
      <vt:lpstr>Comparing with experiments…</vt:lpstr>
      <vt:lpstr>UZr Fuel Performance Modeling</vt:lpstr>
      <vt:lpstr>U3Si2 Fuel Performance Modeling</vt:lpstr>
      <vt:lpstr>TRISO Particle Fuel Performance Modeling</vt:lpstr>
      <vt:lpstr>FeCrAl</vt:lpstr>
      <vt:lpstr>Summary</vt:lpstr>
      <vt:lpstr>Material Property Evolution</vt:lpstr>
      <vt:lpstr>Pretty much everything we have learned so far, nothing changes once the fuel and cladding reach steady state</vt:lpstr>
      <vt:lpstr>Fuel is dynamic!</vt:lpstr>
      <vt:lpstr>Property changes due to microstructure evolution during reactor operation must be considered</vt:lpstr>
      <vt:lpstr>The properties and performance of a material are a result of factors across various length scales</vt:lpstr>
      <vt:lpstr>The crystal structure of a material is the shape of the ordered structure of the atoms</vt:lpstr>
      <vt:lpstr>Crystalline materials</vt:lpstr>
      <vt:lpstr>Point defects</vt:lpstr>
      <vt:lpstr>Point defects</vt:lpstr>
      <vt:lpstr>Radiation damage</vt:lpstr>
      <vt:lpstr>Dislocations are imperfections associated with a line of lattice sites (1D defect)</vt:lpstr>
      <vt:lpstr>Grain boundaries</vt:lpstr>
      <vt:lpstr>Metals are often cast, and polycrystals naturally form during casting</vt:lpstr>
      <vt:lpstr>Polycrystals naturally form during casting</vt:lpstr>
      <vt:lpstr>Ceramic sintering</vt:lpstr>
      <vt:lpstr>Distribution of grain sizes</vt:lpstr>
      <vt:lpstr>3D Defects</vt:lpstr>
      <vt:lpstr>Microstructure</vt:lpstr>
      <vt:lpstr>Material processing</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Nuclear Fuel Performance</dc:title>
  <dc:creator>Benjamin W. Beeler</dc:creator>
  <cp:lastModifiedBy>Benjamin W. Beeler</cp:lastModifiedBy>
  <cp:revision>1</cp:revision>
  <dcterms:created xsi:type="dcterms:W3CDTF">2023-02-09T17:05:05Z</dcterms:created>
  <dcterms:modified xsi:type="dcterms:W3CDTF">2023-02-09T17:06:13Z</dcterms:modified>
</cp:coreProperties>
</file>